
<file path=[Content_Types].xml><?xml version="1.0" encoding="utf-8"?>
<Types xmlns="http://schemas.openxmlformats.org/package/2006/content-types">
  <Default Extension="xml" ContentType="application/vnd.openxmlformats-package.core-properties+xml"/>
  <Default Extension="png" ContentType="image/pn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c2c6d5678f242ec" /><Relationship Type="http://schemas.openxmlformats.org/officeDocument/2006/relationships/extended-properties" Target="/docProps/app.xml" Id="Rf0312bc4206344fe" /><Relationship Type="http://schemas.openxmlformats.org/officeDocument/2006/relationships/officeDocument" Target="/ppt/presentation.xml" Id="R3e8fdfb0640444e1" /></Relationships>
</file>

<file path=ppt/presentation.xml><?xml version="1.0" encoding="utf-8"?>
<p:presentation xmlns:p="http://schemas.openxmlformats.org/presentationml/2006/main">
  <p:sldMasterIdLst>
    <p:sldMasterId xmlns:r="http://schemas.openxmlformats.org/officeDocument/2006/relationships" id="2147483648" r:id="Rbe37451bca394f1f"/>
  </p:sldMasterIdLst>
  <p:notesMasterIdLst>
    <p:notesMasterId xmlns:r="http://schemas.openxmlformats.org/officeDocument/2006/relationships" r:id="R5feef7a1398740b6"/>
  </p:notesMasterIdLst>
  <p:sldIdLst>
    <p:sldId xmlns:r="http://schemas.openxmlformats.org/officeDocument/2006/relationships" id="256" r:id="R215e7346dae542b4"/>
    <p:sldId xmlns:r="http://schemas.openxmlformats.org/officeDocument/2006/relationships" id="257" r:id="Rbe216ac1055e4951"/>
    <p:sldId xmlns:r="http://schemas.openxmlformats.org/officeDocument/2006/relationships" id="258" r:id="Re66eb4a8fc6f47fb"/>
    <p:sldId xmlns:r="http://schemas.openxmlformats.org/officeDocument/2006/relationships" id="259" r:id="R0b700fa90cbb4464"/>
    <p:sldId xmlns:r="http://schemas.openxmlformats.org/officeDocument/2006/relationships" id="260" r:id="R393d5f8ddc0c48c6"/>
    <p:sldId xmlns:r="http://schemas.openxmlformats.org/officeDocument/2006/relationships" id="261" r:id="R17ac3bc770b043a1"/>
    <p:sldId xmlns:r="http://schemas.openxmlformats.org/officeDocument/2006/relationships" id="262" r:id="Rbcfabacba83a4ad4"/>
    <p:sldId xmlns:r="http://schemas.openxmlformats.org/officeDocument/2006/relationships" id="263" r:id="Rd65b325697d34ac6"/>
    <p:sldId xmlns:r="http://schemas.openxmlformats.org/officeDocument/2006/relationships" id="264" r:id="R0a9e9238f88e42e7"/>
    <p:sldId xmlns:r="http://schemas.openxmlformats.org/officeDocument/2006/relationships" id="265" r:id="Rd22f196a0e244c65"/>
    <p:sldId xmlns:r="http://schemas.openxmlformats.org/officeDocument/2006/relationships" id="266" r:id="Raa870bdf01294695"/>
    <p:sldId xmlns:r="http://schemas.openxmlformats.org/officeDocument/2006/relationships" id="267" r:id="Rb26ce8719ec24faa"/>
    <p:sldId xmlns:r="http://schemas.openxmlformats.org/officeDocument/2006/relationships" id="268" r:id="R613def4068f84eed"/>
    <p:sldId xmlns:r="http://schemas.openxmlformats.org/officeDocument/2006/relationships" id="269" r:id="Rfcafacad24484f1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8e43532ff7d458a" /><Relationship Type="http://schemas.openxmlformats.org/officeDocument/2006/relationships/slideMaster" Target="/ppt/slideMasters/slideMaster1.xml" Id="Rbe37451bca394f1f" /><Relationship Type="http://schemas.openxmlformats.org/officeDocument/2006/relationships/notesMaster" Target="/ppt/notesMasters/notesMaster1.xml" Id="R5feef7a1398740b6" /><Relationship Type="http://schemas.openxmlformats.org/officeDocument/2006/relationships/presProps" Target="/ppt/presProps.xml" Id="R5368026e6a30417f" /><Relationship Type="http://schemas.openxmlformats.org/officeDocument/2006/relationships/tableStyles" Target="/ppt/tableStyles.xml" Id="R0e1c054fe0a04486" /><Relationship Type="http://schemas.openxmlformats.org/officeDocument/2006/relationships/slide" Target="/ppt/slides/slide1.xml" Id="R215e7346dae542b4" /><Relationship Type="http://schemas.openxmlformats.org/officeDocument/2006/relationships/slide" Target="/ppt/slides/slide2.xml" Id="Rbe216ac1055e4951" /><Relationship Type="http://schemas.openxmlformats.org/officeDocument/2006/relationships/slide" Target="/ppt/slides/slide3.xml" Id="Re66eb4a8fc6f47fb" /><Relationship Type="http://schemas.openxmlformats.org/officeDocument/2006/relationships/slide" Target="/ppt/slides/slide4.xml" Id="R0b700fa90cbb4464" /><Relationship Type="http://schemas.openxmlformats.org/officeDocument/2006/relationships/slide" Target="/ppt/slides/slide5.xml" Id="R393d5f8ddc0c48c6" /><Relationship Type="http://schemas.openxmlformats.org/officeDocument/2006/relationships/slide" Target="/ppt/slides/slide6.xml" Id="R17ac3bc770b043a1" /><Relationship Type="http://schemas.openxmlformats.org/officeDocument/2006/relationships/slide" Target="/ppt/slides/slide7.xml" Id="Rbcfabacba83a4ad4" /><Relationship Type="http://schemas.openxmlformats.org/officeDocument/2006/relationships/slide" Target="/ppt/slides/slide8.xml" Id="Rd65b325697d34ac6" /><Relationship Type="http://schemas.openxmlformats.org/officeDocument/2006/relationships/slide" Target="/ppt/slides/slide9.xml" Id="R0a9e9238f88e42e7" /><Relationship Type="http://schemas.openxmlformats.org/officeDocument/2006/relationships/slide" Target="/ppt/slides/slide10.xml" Id="Rd22f196a0e244c65" /><Relationship Type="http://schemas.openxmlformats.org/officeDocument/2006/relationships/slide" Target="/ppt/slides/slide11.xml" Id="Raa870bdf01294695" /><Relationship Type="http://schemas.openxmlformats.org/officeDocument/2006/relationships/slide" Target="/ppt/slides/slide12.xml" Id="Rb26ce8719ec24faa" /><Relationship Type="http://schemas.openxmlformats.org/officeDocument/2006/relationships/slide" Target="/ppt/slides/slide13.xml" Id="R613def4068f84eed" /><Relationship Type="http://schemas.openxmlformats.org/officeDocument/2006/relationships/slide" Target="/ppt/slides/slide14.xml" Id="Rfcafacad24484f1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c5e9c11bc424e1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83cf376d5ae4c1a" /><Relationship Type="http://schemas.openxmlformats.org/officeDocument/2006/relationships/notesMaster" Target="/ppt/notesMasters/notesMaster1.xml" Id="R66952e614cef4771" /></Relationships>
</file>

<file path=ppt/notesSlides/_rels/notesSlide2.xml.rels>&#65279;<?xml version="1.0" encoding="utf-8"?><Relationships xmlns="http://schemas.openxmlformats.org/package/2006/relationships"><Relationship Type="http://schemas.openxmlformats.org/officeDocument/2006/relationships/slide" Target="/ppt/slides/slide2.xml" Id="Rf1fdfe60e5df4d2a" /><Relationship Type="http://schemas.openxmlformats.org/officeDocument/2006/relationships/notesMaster" Target="/ppt/notesMasters/notesMaster1.xml" Id="R02e7ad6b05bf4763" /></Relationships>
</file>

<file path=ppt/notesSlides/_rels/notesSlide3.xml.rels>&#65279;<?xml version="1.0" encoding="utf-8"?><Relationships xmlns="http://schemas.openxmlformats.org/package/2006/relationships"><Relationship Type="http://schemas.openxmlformats.org/officeDocument/2006/relationships/slide" Target="/ppt/slides/slide3.xml" Id="Rb77aa010aaa2401a" /><Relationship Type="http://schemas.openxmlformats.org/officeDocument/2006/relationships/notesMaster" Target="/ppt/notesMasters/notesMaster1.xml" Id="Re2003053c4a84cd1" /></Relationships>
</file>

<file path=ppt/notesSlides/_rels/notesSlide4.xml.rels>&#65279;<?xml version="1.0" encoding="utf-8"?><Relationships xmlns="http://schemas.openxmlformats.org/package/2006/relationships"><Relationship Type="http://schemas.openxmlformats.org/officeDocument/2006/relationships/slide" Target="/ppt/slides/slide4.xml" Id="Re97c629649e344e9" /><Relationship Type="http://schemas.openxmlformats.org/officeDocument/2006/relationships/notesMaster" Target="/ppt/notesMasters/notesMaster1.xml" Id="Rffed1d25c090435f" /></Relationships>
</file>

<file path=ppt/notesSlides/_rels/notesSlide5.xml.rels>&#65279;<?xml version="1.0" encoding="utf-8"?><Relationships xmlns="http://schemas.openxmlformats.org/package/2006/relationships"><Relationship Type="http://schemas.openxmlformats.org/officeDocument/2006/relationships/slide" Target="/ppt/slides/slide5.xml" Id="Rc3d83c4460634a18" /><Relationship Type="http://schemas.openxmlformats.org/officeDocument/2006/relationships/notesMaster" Target="/ppt/notesMasters/notesMaster1.xml" Id="R77be86aab7ca4404" /></Relationships>
</file>

<file path=ppt/notesSlides/_rels/notesSlide6.xml.rels>&#65279;<?xml version="1.0" encoding="utf-8"?><Relationships xmlns="http://schemas.openxmlformats.org/package/2006/relationships"><Relationship Type="http://schemas.openxmlformats.org/officeDocument/2006/relationships/slide" Target="/ppt/slides/slide6.xml" Id="R19ac62ed0a1248f1" /><Relationship Type="http://schemas.openxmlformats.org/officeDocument/2006/relationships/notesMaster" Target="/ppt/notesMasters/notesMaster1.xml" Id="R2b21fa584e1e458a" /></Relationships>
</file>

<file path=ppt/notesSlides/_rels/notesSlide7.xml.rels>&#65279;<?xml version="1.0" encoding="utf-8"?><Relationships xmlns="http://schemas.openxmlformats.org/package/2006/relationships"><Relationship Type="http://schemas.openxmlformats.org/officeDocument/2006/relationships/slide" Target="/ppt/slides/slide7.xml" Id="Rde5034af45694123" /><Relationship Type="http://schemas.openxmlformats.org/officeDocument/2006/relationships/notesMaster" Target="/ppt/notesMasters/notesMaster1.xml" Id="R5d82692014ca41fc" /></Relationships>
</file>

<file path=ppt/notesSlides/_rels/notesSlide8.xml.rels>&#65279;<?xml version="1.0" encoding="utf-8"?><Relationships xmlns="http://schemas.openxmlformats.org/package/2006/relationships"><Relationship Type="http://schemas.openxmlformats.org/officeDocument/2006/relationships/slide" Target="/ppt/slides/slide8.xml" Id="R2dfc38db16b04e7b" /><Relationship Type="http://schemas.openxmlformats.org/officeDocument/2006/relationships/notesMaster" Target="/ppt/notesMasters/notesMaster1.xml" Id="R759a4851ad22490d" /></Relationships>
</file>

<file path=ppt/notesSlides/_rels/notesSlide9.xml.rels>&#65279;<?xml version="1.0" encoding="utf-8"?><Relationships xmlns="http://schemas.openxmlformats.org/package/2006/relationships"><Relationship Type="http://schemas.openxmlformats.org/officeDocument/2006/relationships/slide" Target="/ppt/slides/slide9.xml" Id="Rcb46cfea524b48c3" /><Relationship Type="http://schemas.openxmlformats.org/officeDocument/2006/relationships/notesMaster" Target="/ppt/notesMasters/notesMaster1.xml" Id="R78614c3a87e8481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0a04dad94b840d5" /><Relationship Type="http://schemas.openxmlformats.org/officeDocument/2006/relationships/notesMaster" Target="/ppt/notesMasters/notesMaster1.xml" Id="R00c50c1abea54a9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6be13d24d2140dc" /><Relationship Type="http://schemas.openxmlformats.org/officeDocument/2006/relationships/notesMaster" Target="/ppt/notesMasters/notesMaster1.xml" Id="Rafc03d5ad5b1401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fc7b3a148c64504" /><Relationship Type="http://schemas.openxmlformats.org/officeDocument/2006/relationships/notesMaster" Target="/ppt/notesMasters/notesMaster1.xml" Id="R7f9970dac32b4a9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16ae8a263fd4714" /><Relationship Type="http://schemas.openxmlformats.org/officeDocument/2006/relationships/notesMaster" Target="/ppt/notesMasters/notesMaster1.xml" Id="Rb3ded7255e25450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695b5a3ddf64851" /><Relationship Type="http://schemas.openxmlformats.org/officeDocument/2006/relationships/notesMaster" Target="/ppt/notesMasters/notesMaster1.xml" Id="R7e87e4bb1d2f4f0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Independent proposal, prepared for discussion. No endorsement, commercial agreement or charity relationship is confirmed. The coconut-strips concept is the proposed launch hero. Product illustrations and packaging are concepts, not manufacturing specifications. The investment discussion is about validation and readiness, not an announced fundraise.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Strategic recommendation: a focused first coconut product, with the wider range treated as a development roadmap. This is a consumer proposition, not a claim of validated unmet demand. The user identifies coconut strips as the creative anchor. Original snack-video scene and rights remain unverified, so no quote, exact appearance, guest reaction or recipe attribution appears.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Primary source verified October 3, 2026 by the project research review: https://www.ngf.org/short-game/golfs-growth-era-the-road-to-50-million-golfers/ . NGF reports more than 48 million Americans hit golf balls on or off course in 2025, with 41% growth from 2019 to 2025. Its 50 million figure is a forecast, not an achieved count. Participants are not SnackPar customers, snack buyers or a revenue TAM. Do not apply an unsupported conversion rate.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working range is coconut strips, PB&amp;J sandwich, granola bar, electrolytes, Fairway Mix and Protein Balls. The proposal recommends launching only after one hero product passes product and commercial validation. Other products are potential extensions, not committed launch inventory. PB&amp;J needs an explicit storage, shelf-life and shipping decision before inclusion. Formulation, allergens, pack size, nutrition and specifications remain open. The separate lineup render repeats product designs intentionally to show one coherent portfolio.</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v3 packaging returns to the supplied North Star structure with a prominent supplied portrait, contour pattern, dark header and base. Distinct product colors, illustrated food and the rounded wordmark retain the approved v2 refinements. This slide presents consumer positioning rather than a proven purchase driver. PB&amp;J is a potential extension whose feasibility remains unconfirmed. SnackPar’s ambition beyond golf is a strategy hypothesis, not existing household penetration or retail reach.</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No endorsement or partnership exists. Possible endorsement, royalty or ownership structures remain discussion topics. Product input, approval rights, territory, term, category exclusivity and economics require negotiation. Bryson’s existing creative team is the proposed lead for content, with paid scoped capacity. No free work, content cadence, audience access or conversion promise is assumed.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Content formats are proposals, not existing commitments or fabricated footage. His team would select editorial fit, guests and schedule in a scoped paid engagement. SnackPar supports product samples and approved brand assets. Track tagged visits, conversion, product feedback, refunds and repeat orders. Do not treat views as product demand or script guest praise. All advertising disclosure and usage rights require agreed terms.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Route-to-market recommendation: a focused direct offer before a small golf-venue wholesale test, followed by wider distribution only when demand, margins and capacity support it. No channel commitment, customer acquisition cost, retailer margin, sell-through rate or sales forecast exists. Evidence gates must be agreed before any pilot.</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Illustrative proposed 90-day validation plan. This is not an approved launch date or guaranteed manufacturing schedule. Timeline starts only after scope and budget approval, and product readiness may extend it. Days 1–30: samples, taste testing, manufacturing options and partner fit. Days 31–60: pricing and pack tests, fulfillment trial, rights and production scope. Days 61–90: limited trial only if prior gates pass. Quantitative success thresholds must be set in advance using real product costs and business objectives.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No actual revenue, margin, customer acquisition cost, retention, purchase order, capital ask or valuation has been supplied. These are the evidence requirements for an investment discussion. COGS means cost of goods sold. Contribution per direct order should subtract landed COGS, fulfillment, payment/platform fees, returns, agreed variable royalty and giving costs, and attributable paid acquisition from net collected revenue. Separately budget fixed partnership/production fees and overhead. Wholesale analysis includes product costs, agreed royalty and giving cost, trade/distributor economics, freight, discounts, returns and payment terms. Do not present contribution as profit or substitute a forecast for operating evidence.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user owns manufacturing and physical product execution. Proposed roles require agreement, particularly creative-team scope, capacity, fees and usage rights. Giving proposal: SnackPar company pays eligible net packs sold multiplied by an agreed contribution per pack. It is not a customer donation or an assumed deduction from Bryson’s royalty. A beneficiary agreement defines rate, eligible products, timing, returns, cap if any, payment and reporting. No beneficiary, contribution amount or charitable relationship is confirmed. No historical charity relationship is needed to support this prospective proposal.</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Bryson’s Bag is an independent creative concept and future product-world illustration, not an approved collaboration or committed launch bundle. The image shows all five product concepts together. Contents, pack sizes, timing, product readiness, storage needs and bundle economics require validation. The launch recommendation remains coconut first. No merchandise, gifting or charity partner has committed.</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decision requested is to proceed to coconut sample review and a scoped discussion with the appropriate business team. This is not a request to approve a five-product launch, a claim that Bryson has endorsed SnackPar or an invented financing ask. A concrete next deliverable is a costed validation brief with product and pilot requirements, responsibilities, rights needed and decision gates. The on-course image is generated concept imagery, not documentary evidence of retail availability or a real endorsed product.</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Verified primary references, October 3, 2026: National Golf Foundation: https://www.ngf.org/short-game/golfs-growth-era-the-road-to-50-million-golfers/</a:t>
            </a:r>
          </a:p>
          <a:p xmlns:a="http://schemas.openxmlformats.org/drawingml/2006/main">
            <a:r>
              <a:t>Birdie Balls: https://www.birdieballs.golf/</a:t>
            </a:r>
          </a:p>
          <a:p xmlns:a="http://schemas.openxmlformats.org/drawingml/2006/main">
            <a:r>
              <a:t>Par Bar Protein: https://www.parbarprotein.com/</a:t>
            </a:r>
          </a:p>
          <a:p xmlns:a="http://schemas.openxmlformats.org/drawingml/2006/main">
            <a:r>
              <a:t>NGF article dated March 6, 2026. Competitor storefronts substantiate existence and positioning only. No competitor sales, efficacy or market share is claimed. Snack-scene evidence remains a secondary research lead, not a verified origin story. Working brief and source files supply concept scope. Generated product images are concept artwork. Missing actual operating evidence prevents characterizing this as a complete financing case.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4f80844e69d4fab"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054b745495540fd" /><Relationship Type="http://schemas.openxmlformats.org/officeDocument/2006/relationships/slideLayout" Target="/ppt/slideLayouts/slideLayout1.xml" Id="R622026d7ffef49e4"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22026d7ffef49e4"/>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1.xml" Id="R90674a243ae746fd" /><Relationship Type="http://schemas.openxmlformats.org/officeDocument/2006/relationships/image" Target="/ppt/media/image.png" Id="R77058662fbfb4564" /><Relationship Type="http://schemas.openxmlformats.org/officeDocument/2006/relationships/notesSlide" Target="/ppt/notesSlides/notesSlide1.xml" Id="R27ac479fb1ca4ba5" /></Relationships>
</file>

<file path=ppt/slides/_rels/slide2.xml.rels>&#65279;<?xml version="1.0" encoding="utf-8"?><Relationships xmlns="http://schemas.openxmlformats.org/package/2006/relationships"><Relationship Type="http://schemas.openxmlformats.org/officeDocument/2006/relationships/slideLayout" Target="/ppt/slideLayouts/slideLayout1.xml" Id="R4236703cbd6746ae" /><Relationship Type="http://schemas.openxmlformats.org/officeDocument/2006/relationships/image" Target="/ppt/media/image2.png" Id="R5fcf828ab2a24ce4" /><Relationship Type="http://schemas.openxmlformats.org/officeDocument/2006/relationships/notesSlide" Target="/ppt/notesSlides/notesSlide2.xml" Id="R9b9134ce9d0c4c43" /></Relationships>
</file>

<file path=ppt/slides/_rels/slide3.xml.rels>&#65279;<?xml version="1.0" encoding="utf-8"?><Relationships xmlns="http://schemas.openxmlformats.org/package/2006/relationships"><Relationship Type="http://schemas.openxmlformats.org/officeDocument/2006/relationships/slideLayout" Target="/ppt/slideLayouts/slideLayout1.xml" Id="Rc07f37495cfd460b" /><Relationship Type="http://schemas.openxmlformats.org/officeDocument/2006/relationships/notesSlide" Target="/ppt/notesSlides/notesSlide3.xml" Id="Rbc72c9ee23fb40da" /></Relationships>
</file>

<file path=ppt/slides/_rels/slide4.xml.rels><?xml version='1.0' encoding='UTF-8'?>
<Relationships xmlns="http://schemas.openxmlformats.org/package/2006/relationships"><Relationship Type="http://schemas.openxmlformats.org/officeDocument/2006/relationships/slideLayout" Target="/ppt/slideLayouts/slideLayout1.xml" Id="Rd992790bedc84bf1"/><Relationship Type="http://schemas.openxmlformats.org/officeDocument/2006/relationships/notesSlide" Target="/ppt/notesSlides/notesSlide4.xml" Id="R3ab156c67de844ed"/><Relationship Id="ProteinSlide4Image1" Type="http://schemas.openxmlformats.org/officeDocument/2006/relationships/image" Target="/ppt/media/protein-slide4-1.png"/><Relationship Id="ProteinSlide4Image2" Type="http://schemas.openxmlformats.org/officeDocument/2006/relationships/image" Target="/ppt/media/protein-slide4-2.png"/></Relationships>
</file>

<file path=ppt/slides/_rels/slide5.xml.rels>&#65279;<?xml version="1.0" encoding="utf-8"?><Relationships xmlns="http://schemas.openxmlformats.org/package/2006/relationships"><Relationship Type="http://schemas.openxmlformats.org/officeDocument/2006/relationships/slideLayout" Target="/ppt/slideLayouts/slideLayout1.xml" Id="R37379345321f4f9d" /><Relationship Type="http://schemas.openxmlformats.org/officeDocument/2006/relationships/image" Target="/ppt/media/image4.png" Id="Rac4ca9bc66204bf2" /><Relationship Type="http://schemas.openxmlformats.org/officeDocument/2006/relationships/notesSlide" Target="/ppt/notesSlides/notesSlide5.xml" Id="Rf9e43cbcb0564161" /></Relationships>
</file>

<file path=ppt/slides/_rels/slide6.xml.rels>&#65279;<?xml version="1.0" encoding="utf-8"?><Relationships xmlns="http://schemas.openxmlformats.org/package/2006/relationships"><Relationship Type="http://schemas.openxmlformats.org/officeDocument/2006/relationships/slideLayout" Target="/ppt/slideLayouts/slideLayout1.xml" Id="R1b6656ee31db44aa" /><Relationship Type="http://schemas.openxmlformats.org/officeDocument/2006/relationships/notesSlide" Target="/ppt/notesSlides/notesSlide6.xml" Id="Rdb3f8cdc6fc04b00" /></Relationships>
</file>

<file path=ppt/slides/_rels/slide7.xml.rels>&#65279;<?xml version="1.0" encoding="utf-8"?><Relationships xmlns="http://schemas.openxmlformats.org/package/2006/relationships"><Relationship Type="http://schemas.openxmlformats.org/officeDocument/2006/relationships/slideLayout" Target="/ppt/slideLayouts/slideLayout1.xml" Id="R17e86cb426504d26" /><Relationship Type="http://schemas.openxmlformats.org/officeDocument/2006/relationships/image" Target="/ppt/media/image5.png" Id="Ra37e77e3cff447a9" /><Relationship Type="http://schemas.openxmlformats.org/officeDocument/2006/relationships/notesSlide" Target="/ppt/notesSlides/notesSlide7.xml" Id="Ra97e7faa0df84385" /></Relationships>
</file>

<file path=ppt/slides/_rels/slide8.xml.rels>&#65279;<?xml version="1.0" encoding="utf-8"?><Relationships xmlns="http://schemas.openxmlformats.org/package/2006/relationships"><Relationship Type="http://schemas.openxmlformats.org/officeDocument/2006/relationships/slideLayout" Target="/ppt/slideLayouts/slideLayout1.xml" Id="R1cc2356baa004c6e" /><Relationship Type="http://schemas.openxmlformats.org/officeDocument/2006/relationships/notesSlide" Target="/ppt/notesSlides/notesSlide8.xml" Id="R44a5041b836b49a3" /></Relationships>
</file>

<file path=ppt/slides/_rels/slide9.xml.rels>&#65279;<?xml version="1.0" encoding="utf-8"?><Relationships xmlns="http://schemas.openxmlformats.org/package/2006/relationships"><Relationship Type="http://schemas.openxmlformats.org/officeDocument/2006/relationships/slideLayout" Target="/ppt/slideLayouts/slideLayout1.xml" Id="R0361835d348e433a" /><Relationship Type="http://schemas.openxmlformats.org/officeDocument/2006/relationships/notesSlide" Target="/ppt/notesSlides/notesSlide9.xml" Id="Ref4b4dccb6db42b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1.xml" Id="R04d4fd280df14414" /><Relationship Type="http://schemas.openxmlformats.org/officeDocument/2006/relationships/notesSlide" Target="/ppt/notesSlides/notesSlide10.xml" Id="R5293adb865c44e1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1.xml" Id="R09e9ae9826d442b6" /><Relationship Type="http://schemas.openxmlformats.org/officeDocument/2006/relationships/notesSlide" Target="/ppt/notesSlides/notesSlide11.xml" Id="Rf50031fdb7dc478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1.xml" Id="R0c27d63ad82b43f8" /><Relationship Type="http://schemas.openxmlformats.org/officeDocument/2006/relationships/image" Target="/ppt/media/image6.png" Id="Rc1d836fd422d472a" /><Relationship Type="http://schemas.openxmlformats.org/officeDocument/2006/relationships/notesSlide" Target="/ppt/notesSlides/notesSlide12.xml" Id="R62b466dc4063444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1.xml" Id="R07fb45a94be845ae" /><Relationship Type="http://schemas.openxmlformats.org/officeDocument/2006/relationships/image" Target="/ppt/media/image7.png" Id="R2ee86e932ee544dc" /><Relationship Type="http://schemas.openxmlformats.org/officeDocument/2006/relationships/notesSlide" Target="/ppt/notesSlides/notesSlide13.xml" Id="Rd736364ec0fe44e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1.xml" Id="Re851ca53b7654351" /><Relationship Type="http://schemas.openxmlformats.org/officeDocument/2006/relationships/hyperlink" Target="https://www.ngf.org/short-game/golfs-growth-era-the-road-to-50-million-golfers/" TargetMode="External" Id="R9230fbc7fc9d498c" /><Relationship Type="http://schemas.openxmlformats.org/officeDocument/2006/relationships/hyperlink" Target="https://www.birdieballs.golf/" TargetMode="External" Id="R94a390fecc024e7b" /><Relationship Type="http://schemas.openxmlformats.org/officeDocument/2006/relationships/hyperlink" Target="https://www.parbarprotein.com/" TargetMode="External" Id="R4f4a4449d97a4303" /><Relationship Type="http://schemas.openxmlformats.org/officeDocument/2006/relationships/notesSlide" Target="/ppt/notesSlides/notesSlide14.xml" Id="Ra45927c5953e4462" /></Relationships>
</file>

<file path=ppt/slides/slide1.xml><?xml version="1.0" encoding="utf-8"?>
<p:sld xmlns:p="http://schemas.openxmlformats.org/presentationml/2006/main">
  <p:cSld>
    <p:bg>
      <p:bgPr>
        <a:solidFill xmlns:a="http://schemas.openxmlformats.org/drawingml/2006/main">
          <a:srgbClr val="123D2B"/>
        </a:solidFill>
      </p:bgPr>
    </p:bg>
    <p:spTree>
      <p:nvGrpSpPr>
        <p:cNvPr id="1" name=""/>
        <p:cNvGrpSpPr/>
        <p:nvPr/>
      </p:nvGrpSpPr>
      <p:grpSpPr>
        <a:xfrm xmlns:a="http://schemas.openxmlformats.org/drawingml/2006/main"/>
      </p:grpSpPr>
      <p:sp>
        <p:nvSpPr>
          <p:cNvPr id="7" name="">
            <a:extLst xmlns:a="http://schemas.openxmlformats.org/drawingml/2006/main">
              <a:ext uri="{FF2B5EF4-FFF2-40B4-BE49-F238E27FC236}">
                <a16:creationId xmlns:a16="http://schemas.microsoft.com/office/drawing/2014/main" id="{89F01771-89FC-45F0-911C-BEC396D262FE}"/>
              </a:ext>
            </a:extLst>
          </p:cNvPr>
          <p:cNvSpPr>
            <a:spLocks xmlns:a="http://schemas.openxmlformats.org/drawingml/2006/main" noGrp="1"/>
          </p:cNvSpPr>
          <p:nvPr/>
        </p:nvSpPr>
        <p:spPr>
          <a:xfrm xmlns:a="http://schemas.openxmlformats.org/drawingml/2006/main">
            <a:off x="6705600" y="0"/>
            <a:ext cx="5486400" cy="6858000"/>
          </a:xfrm>
          <a:prstGeom xmlns:a="http://schemas.openxmlformats.org/drawingml/2006/main" prst="rect">
            <a:avLst/>
          </a:prstGeom>
          <a:solidFill xmlns:a="http://schemas.openxmlformats.org/drawingml/2006/main">
            <a:srgbClr val="BBE6CE"/>
          </a:solidFill>
          <a:ln xmlns:a="http://schemas.openxmlformats.org/drawingml/2006/main" w="0">
            <a:noFill/>
          </a:ln>
        </p:spPr>
      </p:sp>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77058662fbfb4564"/>
          <a:stretch xmlns:a="http://schemas.openxmlformats.org/drawingml/2006/main"/>
        </p:blipFill>
        <p:spPr>
          <a:xfrm xmlns:a="http://schemas.openxmlformats.org/drawingml/2006/main">
            <a:off x="7041980" y="323850"/>
            <a:ext cx="4680290" cy="6191250"/>
          </a:xfrm>
          <a:prstGeom xmlns:a="http://schemas.openxmlformats.org/drawingml/2006/main" prst="rect">
            <a:avLst/>
          </a:prstGeom>
        </p:spPr>
      </p:pic>
      <p:sp>
        <p:nvSpPr>
          <p:cNvPr id="3" name="SnackPar">
            <a:extLst xmlns:a="http://schemas.openxmlformats.org/drawingml/2006/main">
              <a:ext uri="{FF2B5EF4-FFF2-40B4-BE49-F238E27FC236}">
                <a16:creationId xmlns:a16="http://schemas.microsoft.com/office/drawing/2014/main" id="{0181982E-B58B-443E-ABAC-0D68F1C2F08A}"/>
              </a:ext>
            </a:extLst>
          </p:cNvPr>
          <p:cNvSpPr>
            <a:spLocks xmlns:a="http://schemas.openxmlformats.org/drawingml/2006/main" noGrp="1"/>
          </p:cNvSpPr>
          <p:nvPr/>
        </p:nvSpPr>
        <p:spPr>
          <a:xfrm xmlns:a="http://schemas.openxmlformats.org/drawingml/2006/main">
            <a:off x="533400" y="409575"/>
            <a:ext cx="5753100" cy="8477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4875" b="0">
                <a:solidFill>
                  <a:srgbClr val="FFFDF7"/>
                </a:solidFill>
                <a:latin typeface="Arial Rounded MT Bold"/>
                <a:ea typeface="Arial Rounded MT Bold"/>
                <a:cs typeface="Arial Rounded MT Bold"/>
              </a:defRPr>
            </a:pPr>
            <a:r>
              <a:rPr sz="4875" b="0">
                <a:solidFill>
                  <a:srgbClr val="FFFDF7"/>
                </a:solidFill>
                <a:latin typeface="Arial Rounded MT Bold"/>
                <a:ea typeface="Arial Rounded MT Bold"/>
                <a:cs typeface="Arial Rounded MT Bold"/>
              </a:rPr>
              <a:t>SnackPar</a:t>
            </a:r>
          </a:p>
        </p:txBody>
      </p:sp>
      <p:sp>
        <p:nvSpPr>
          <p:cNvPr id="4" name="A little fun.&#10;For the&#10;long game.">
            <a:extLst xmlns:a="http://schemas.openxmlformats.org/drawingml/2006/main">
              <a:ext uri="{FF2B5EF4-FFF2-40B4-BE49-F238E27FC236}">
                <a16:creationId xmlns:a16="http://schemas.microsoft.com/office/drawing/2014/main" id="{52ADCEEB-42D2-46BF-96A4-D878EA5E6F8D}"/>
              </a:ext>
            </a:extLst>
          </p:cNvPr>
          <p:cNvSpPr>
            <a:spLocks xmlns:a="http://schemas.openxmlformats.org/drawingml/2006/main" noGrp="1"/>
          </p:cNvSpPr>
          <p:nvPr/>
        </p:nvSpPr>
        <p:spPr>
          <a:xfrm xmlns:a="http://schemas.openxmlformats.org/drawingml/2006/main">
            <a:off x="533400" y="2190750"/>
            <a:ext cx="6057900" cy="28289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5700" b="1">
                <a:solidFill>
                  <a:srgbClr val="BBE6CE"/>
                </a:solidFill>
                <a:latin typeface="Avenir Next"/>
                <a:ea typeface="Avenir Next"/>
                <a:cs typeface="Avenir Next"/>
              </a:defRPr>
            </a:pPr>
            <a:r>
              <a:rPr sz="5700" b="1">
                <a:solidFill>
                  <a:srgbClr val="BBE6CE"/>
                </a:solidFill>
                <a:latin typeface="Avenir Next"/>
                <a:ea typeface="Avenir Next"/>
                <a:cs typeface="Avenir Next"/>
              </a:rPr>
              <a:t>A little fun.</a:t>
            </a:r>
          </a:p>
          <a:p xmlns:a="http://schemas.openxmlformats.org/drawingml/2006/main">
            <a:pPr>
              <a:defRPr sz="5700" b="1">
                <a:solidFill>
                  <a:srgbClr val="BBE6CE"/>
                </a:solidFill>
                <a:latin typeface="Avenir Next"/>
                <a:ea typeface="Avenir Next"/>
                <a:cs typeface="Avenir Next"/>
              </a:defRPr>
            </a:pPr>
            <a:r>
              <a:rPr sz="5700" b="1">
                <a:solidFill>
                  <a:srgbClr val="BBE6CE"/>
                </a:solidFill>
                <a:latin typeface="Avenir Next"/>
                <a:ea typeface="Avenir Next"/>
                <a:cs typeface="Avenir Next"/>
              </a:rPr>
              <a:t>For the</a:t>
            </a:r>
          </a:p>
          <a:p xmlns:a="http://schemas.openxmlformats.org/drawingml/2006/main">
            <a:pPr>
              <a:defRPr sz="5700" b="1">
                <a:solidFill>
                  <a:srgbClr val="BBE6CE"/>
                </a:solidFill>
                <a:latin typeface="Avenir Next"/>
                <a:ea typeface="Avenir Next"/>
                <a:cs typeface="Avenir Next"/>
              </a:defRPr>
            </a:pPr>
            <a:r>
              <a:rPr sz="5700" b="1">
                <a:solidFill>
                  <a:srgbClr val="BBE6CE"/>
                </a:solidFill>
                <a:latin typeface="Avenir Next"/>
                <a:ea typeface="Avenir Next"/>
                <a:cs typeface="Avenir Next"/>
              </a:rPr>
              <a:t>long game.</a:t>
            </a:r>
          </a:p>
        </p:txBody>
      </p:sp>
      <p:sp>
        <p:nvSpPr>
          <p:cNvPr id="5" name="A golf-born snack brand&#10;Proposed partnership with Bryson DeChambeau">
            <a:extLst xmlns:a="http://schemas.openxmlformats.org/drawingml/2006/main">
              <a:ext uri="{FF2B5EF4-FFF2-40B4-BE49-F238E27FC236}">
                <a16:creationId xmlns:a16="http://schemas.microsoft.com/office/drawing/2014/main" id="{8DC4769D-264A-4D09-902E-7D42ACB13F7D}"/>
              </a:ext>
            </a:extLst>
          </p:cNvPr>
          <p:cNvSpPr>
            <a:spLocks xmlns:a="http://schemas.openxmlformats.org/drawingml/2006/main" noGrp="1"/>
          </p:cNvSpPr>
          <p:nvPr/>
        </p:nvSpPr>
        <p:spPr>
          <a:xfrm xmlns:a="http://schemas.openxmlformats.org/drawingml/2006/main">
            <a:off x="571500" y="5324475"/>
            <a:ext cx="5610225" cy="6572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00" b="0">
                <a:solidFill>
                  <a:srgbClr val="FFFDF7"/>
                </a:solidFill>
                <a:latin typeface="Avenir Next"/>
                <a:ea typeface="Avenir Next"/>
                <a:cs typeface="Avenir Next"/>
              </a:defRPr>
            </a:pPr>
            <a:r>
              <a:rPr sz="1800" b="0">
                <a:solidFill>
                  <a:srgbClr val="FFFDF7"/>
                </a:solidFill>
                <a:latin typeface="Avenir Next"/>
                <a:ea typeface="Avenir Next"/>
                <a:cs typeface="Avenir Next"/>
              </a:rPr>
              <a:t>A golf-born snack brand</a:t>
            </a:r>
          </a:p>
          <a:p xmlns:a="http://schemas.openxmlformats.org/drawingml/2006/main">
            <a:pPr>
              <a:defRPr sz="1800" b="0">
                <a:solidFill>
                  <a:srgbClr val="FFFDF7"/>
                </a:solidFill>
                <a:latin typeface="Avenir Next"/>
                <a:ea typeface="Avenir Next"/>
                <a:cs typeface="Avenir Next"/>
              </a:defRPr>
            </a:pPr>
            <a:r>
              <a:rPr sz="1800" b="0">
                <a:solidFill>
                  <a:srgbClr val="FFFDF7"/>
                </a:solidFill>
                <a:latin typeface="Avenir Next"/>
                <a:ea typeface="Avenir Next"/>
                <a:cs typeface="Avenir Next"/>
              </a:rPr>
              <a:t>Proposed partnership with Bryson DeChambeau</a:t>
            </a:r>
          </a:p>
        </p:txBody>
      </p:sp>
      <p:sp>
        <p:nvSpPr>
          <p:cNvPr id="6" name="Partnership + investment discussion / October 2026">
            <a:extLst xmlns:a="http://schemas.openxmlformats.org/drawingml/2006/main">
              <a:ext uri="{FF2B5EF4-FFF2-40B4-BE49-F238E27FC236}">
                <a16:creationId xmlns:a16="http://schemas.microsoft.com/office/drawing/2014/main" id="{BE3FD345-CD87-4F69-A307-A41305EFA19B}"/>
              </a:ext>
            </a:extLst>
          </p:cNvPr>
          <p:cNvSpPr>
            <a:spLocks xmlns:a="http://schemas.openxmlformats.org/drawingml/2006/main" noGrp="1"/>
          </p:cNvSpPr>
          <p:nvPr/>
        </p:nvSpPr>
        <p:spPr>
          <a:xfrm xmlns:a="http://schemas.openxmlformats.org/drawingml/2006/main">
            <a:off x="571500" y="6362700"/>
            <a:ext cx="5838825" cy="2571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050" b="0">
                <a:solidFill>
                  <a:srgbClr val="FFFDF7"/>
                </a:solidFill>
                <a:latin typeface="Avenir Next"/>
                <a:ea typeface="Avenir Next"/>
                <a:cs typeface="Avenir Next"/>
              </a:defRPr>
            </a:pPr>
            <a:r>
              <a:rPr sz="1050" b="0">
                <a:solidFill>
                  <a:srgbClr val="FFFDF7"/>
                </a:solidFill>
                <a:latin typeface="Avenir Next"/>
                <a:ea typeface="Avenir Next"/>
                <a:cs typeface="Avenir Next"/>
              </a:rPr>
              <a:t>Partnership + investment discussion / October 2026</a:t>
            </a:r>
          </a:p>
        </p:txBody>
      </p:sp>
    </p:spTree>
    <p:extLst>
      <p:ext uri="{BB962C8B-B14F-4D97-AF65-F5344CB8AC3E}">
        <p14:creationId xmlns:p14="http://schemas.microsoft.com/office/powerpoint/2010/main" val="1716176188"/>
      </p:ext>
    </p:extLst>
  </p:cSld>
</p:sld>
</file>

<file path=ppt/slides/slide2.xml><?xml version="1.0" encoding="utf-8"?>
<p:sld xmlns:p="http://schemas.openxmlformats.org/presentationml/2006/main">
  <p:cSld>
    <p:bg>
      <p:bgPr>
        <a:solidFill xmlns:a="http://schemas.openxmlformats.org/drawingml/2006/main">
          <a:srgbClr val="BBE6CE"/>
        </a:solidFill>
      </p:bgPr>
    </p:bg>
    <p:spTree>
      <p:nvGrpSpPr>
        <p:cNvPr id="1" name=""/>
        <p:cNvGrpSpPr/>
        <p:nvPr/>
      </p:nvGrpSpPr>
      <p:grpSpPr>
        <a:xfrm xmlns:a="http://schemas.openxmlformats.org/drawingml/2006/main"/>
      </p:grpSpPr>
      <p:sp>
        <p:nvSpPr>
          <p:cNvPr id="8" name="SnackPar">
            <a:extLst xmlns:a="http://schemas.openxmlformats.org/drawingml/2006/main">
              <a:ext uri="{FF2B5EF4-FFF2-40B4-BE49-F238E27FC236}">
                <a16:creationId xmlns:a16="http://schemas.microsoft.com/office/drawing/2014/main" id="{E99EA973-194B-4CFE-95F3-478037297057}"/>
              </a:ext>
            </a:extLst>
          </p:cNvPr>
          <p:cNvSpPr>
            <a:spLocks xmlns:a="http://schemas.openxmlformats.org/drawingml/2006/main" noGrp="1"/>
          </p:cNvSpPr>
          <p:nvPr/>
        </p:nvSpPr>
        <p:spPr>
          <a:xfrm xmlns:a="http://schemas.openxmlformats.org/drawingml/2006/main">
            <a:off x="533400" y="352425"/>
            <a:ext cx="2381250" cy="4191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100" b="0">
                <a:solidFill>
                  <a:srgbClr val="123D2B"/>
                </a:solidFill>
                <a:latin typeface="Arial Rounded MT Bold"/>
                <a:ea typeface="Arial Rounded MT Bold"/>
                <a:cs typeface="Arial Rounded MT Bold"/>
              </a:defRPr>
            </a:pPr>
            <a:r>
              <a:rPr sz="2100" b="0">
                <a:solidFill>
                  <a:srgbClr val="123D2B"/>
                </a:solidFill>
                <a:latin typeface="Arial Rounded MT Bold"/>
                <a:ea typeface="Arial Rounded MT Bold"/>
                <a:cs typeface="Arial Rounded MT Bold"/>
              </a:rPr>
              <a:t>SnackPar</a:t>
            </a:r>
          </a:p>
        </p:txBody>
      </p:sp>
      <p:sp>
        <p:nvSpPr>
          <p:cNvPr id="2" name="02">
            <a:extLst xmlns:a="http://schemas.openxmlformats.org/drawingml/2006/main">
              <a:ext uri="{FF2B5EF4-FFF2-40B4-BE49-F238E27FC236}">
                <a16:creationId xmlns:a16="http://schemas.microsoft.com/office/drawing/2014/main" id="{6B995C1A-4465-4D38-9025-C77ED75E883D}"/>
              </a:ext>
            </a:extLst>
          </p:cNvPr>
          <p:cNvSpPr>
            <a:spLocks xmlns:a="http://schemas.openxmlformats.org/drawingml/2006/main" noGrp="1"/>
          </p:cNvSpPr>
          <p:nvPr/>
        </p:nvSpPr>
        <p:spPr>
          <a:xfrm xmlns:a="http://schemas.openxmlformats.org/drawingml/2006/main">
            <a:off x="11144250" y="361950"/>
            <a:ext cx="514350"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lgn="r">
              <a:defRPr sz="1350" b="0">
                <a:solidFill>
                  <a:srgbClr val="123D2B"/>
                </a:solidFill>
                <a:latin typeface="Avenir Next"/>
                <a:ea typeface="Avenir Next"/>
                <a:cs typeface="Avenir Next"/>
              </a:defRPr>
            </a:pPr>
            <a:r>
              <a:rPr sz="1350" b="0">
                <a:solidFill>
                  <a:srgbClr val="123D2B"/>
                </a:solidFill>
                <a:latin typeface="Avenir Next"/>
                <a:ea typeface="Avenir Next"/>
                <a:cs typeface="Avenir Next"/>
              </a:rPr>
              <a:t>02</a:t>
            </a:r>
          </a:p>
        </p:txBody>
      </p:sp>
      <p:sp>
        <p:nvSpPr>
          <p:cNvPr id="3" name="The snack break&#10;is part of the round">
            <a:extLst xmlns:a="http://schemas.openxmlformats.org/drawingml/2006/main">
              <a:ext uri="{FF2B5EF4-FFF2-40B4-BE49-F238E27FC236}">
                <a16:creationId xmlns:a16="http://schemas.microsoft.com/office/drawing/2014/main" id="{9EEAB093-BE20-466D-BFA1-9370E928B9D5}"/>
              </a:ext>
            </a:extLst>
          </p:cNvPr>
          <p:cNvSpPr>
            <a:spLocks xmlns:a="http://schemas.openxmlformats.org/drawingml/2006/main" noGrp="1"/>
          </p:cNvSpPr>
          <p:nvPr/>
        </p:nvSpPr>
        <p:spPr>
          <a:xfrm xmlns:a="http://schemas.openxmlformats.org/drawingml/2006/main">
            <a:off x="533400" y="1076325"/>
            <a:ext cx="10572750" cy="1571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4950" b="1">
                <a:solidFill>
                  <a:srgbClr val="123D2B"/>
                </a:solidFill>
                <a:latin typeface="Avenir Next"/>
                <a:ea typeface="Avenir Next"/>
                <a:cs typeface="Avenir Next"/>
              </a:defRPr>
            </a:pPr>
            <a:r>
              <a:rPr sz="4950" b="1">
                <a:solidFill>
                  <a:srgbClr val="123D2B"/>
                </a:solidFill>
                <a:latin typeface="Avenir Next"/>
                <a:ea typeface="Avenir Next"/>
                <a:cs typeface="Avenir Next"/>
              </a:rPr>
              <a:t>The snack break</a:t>
            </a:r>
          </a:p>
          <a:p xmlns:a="http://schemas.openxmlformats.org/drawingml/2006/main">
            <a:pPr>
              <a:defRPr sz="4950" b="1">
                <a:solidFill>
                  <a:srgbClr val="123D2B"/>
                </a:solidFill>
                <a:latin typeface="Avenir Next"/>
                <a:ea typeface="Avenir Next"/>
                <a:cs typeface="Avenir Next"/>
              </a:defRPr>
            </a:pPr>
            <a:r>
              <a:rPr sz="4950" b="1">
                <a:solidFill>
                  <a:srgbClr val="123D2B"/>
                </a:solidFill>
                <a:latin typeface="Avenir Next"/>
                <a:ea typeface="Avenir Next"/>
                <a:cs typeface="Avenir Next"/>
              </a:rPr>
              <a:t>is part of the round</a:t>
            </a:r>
          </a:p>
        </p:txBody>
      </p:sp>
      <p:pic>
        <p:nvPicPr>
          <p:cNvPr id="11" name=""/>
          <p:cNvPicPr>
            <a:picLocks xmlns:a="http://schemas.openxmlformats.org/drawingml/2006/main" noChangeAspect="1"/>
          </p:cNvPicPr>
          <p:nvPr/>
        </p:nvPicPr>
        <p:blipFill>
          <a:blip xmlns:r="http://schemas.openxmlformats.org/officeDocument/2006/relationships" xmlns:a="http://schemas.openxmlformats.org/drawingml/2006/main" r:embed="R5fcf828ab2a24ce4"/>
          <a:stretch xmlns:a="http://schemas.openxmlformats.org/drawingml/2006/main"/>
        </p:blipFill>
        <p:spPr>
          <a:xfrm xmlns:a="http://schemas.openxmlformats.org/drawingml/2006/main">
            <a:off x="6622256" y="2743200"/>
            <a:ext cx="5072063" cy="3381375"/>
          </a:xfrm>
          <a:prstGeom xmlns:a="http://schemas.openxmlformats.org/drawingml/2006/main" prst="rect">
            <a:avLst/>
          </a:prstGeom>
        </p:spPr>
      </p:pic>
      <p:sp>
        <p:nvSpPr>
          <p:cNvPr id="5" name="An enjoyable snack that belongs in a golf bag and feels like part of t">
            <a:extLst xmlns:a="http://schemas.openxmlformats.org/drawingml/2006/main">
              <a:ext uri="{FF2B5EF4-FFF2-40B4-BE49-F238E27FC236}">
                <a16:creationId xmlns:a16="http://schemas.microsoft.com/office/drawing/2014/main" id="{49DEF65B-2675-4E0F-8A9B-73B04CFE4FDF}"/>
              </a:ext>
            </a:extLst>
          </p:cNvPr>
          <p:cNvSpPr>
            <a:spLocks xmlns:a="http://schemas.openxmlformats.org/drawingml/2006/main" noGrp="1"/>
          </p:cNvSpPr>
          <p:nvPr/>
        </p:nvSpPr>
        <p:spPr>
          <a:xfrm xmlns:a="http://schemas.openxmlformats.org/drawingml/2006/main">
            <a:off x="533400" y="3381375"/>
            <a:ext cx="5334000" cy="14382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550" b="1">
                <a:solidFill>
                  <a:srgbClr val="123D2B"/>
                </a:solidFill>
                <a:latin typeface="Avenir Next"/>
                <a:ea typeface="Avenir Next"/>
                <a:cs typeface="Avenir Next"/>
              </a:defRPr>
            </a:pPr>
            <a:r>
              <a:rPr sz="2550" b="1">
                <a:solidFill>
                  <a:srgbClr val="123D2B"/>
                </a:solidFill>
                <a:latin typeface="Avenir Next"/>
                <a:ea typeface="Avenir Next"/>
                <a:cs typeface="Avenir Next"/>
              </a:rPr>
              <a:t>An enjoyable snack that belongs in a golf bag and feels like part of the game.</a:t>
            </a:r>
          </a:p>
        </p:txBody>
      </p:sp>
      <p:sp>
        <p:nvSpPr>
          <p:cNvPr id="6" name="Coconut strips give SnackPar a focused first taste. Product quality an">
            <a:extLst xmlns:a="http://schemas.openxmlformats.org/drawingml/2006/main">
              <a:ext uri="{FF2B5EF4-FFF2-40B4-BE49-F238E27FC236}">
                <a16:creationId xmlns:a16="http://schemas.microsoft.com/office/drawing/2014/main" id="{D05A8AF1-F5F4-4793-8A38-AF465BE45E7D}"/>
              </a:ext>
            </a:extLst>
          </p:cNvPr>
          <p:cNvSpPr>
            <a:spLocks xmlns:a="http://schemas.openxmlformats.org/drawingml/2006/main" noGrp="1"/>
          </p:cNvSpPr>
          <p:nvPr/>
        </p:nvSpPr>
        <p:spPr>
          <a:xfrm xmlns:a="http://schemas.openxmlformats.org/drawingml/2006/main">
            <a:off x="542925" y="5200650"/>
            <a:ext cx="5286375" cy="8667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00" b="0">
                <a:solidFill>
                  <a:srgbClr val="123D2B"/>
                </a:solidFill>
                <a:latin typeface="Avenir Next"/>
                <a:ea typeface="Avenir Next"/>
                <a:cs typeface="Avenir Next"/>
              </a:defRPr>
            </a:pPr>
            <a:r>
              <a:rPr sz="1800" b="0">
                <a:solidFill>
                  <a:srgbClr val="123D2B"/>
                </a:solidFill>
                <a:latin typeface="Avenir Next"/>
                <a:ea typeface="Avenir Next"/>
                <a:cs typeface="Avenir Next"/>
              </a:rPr>
              <a:t>Coconut strips give SnackPar a focused first taste. Product quality and repeat demand decide what comes next.</a:t>
            </a:r>
          </a:p>
        </p:txBody>
      </p:sp>
      <p:sp>
        <p:nvSpPr>
          <p:cNvPr id="7" name="Working proposition to test with consumers. The final origin story wou">
            <a:extLst xmlns:a="http://schemas.openxmlformats.org/drawingml/2006/main">
              <a:ext uri="{FF2B5EF4-FFF2-40B4-BE49-F238E27FC236}">
                <a16:creationId xmlns:a16="http://schemas.microsoft.com/office/drawing/2014/main" id="{1803EE76-E902-4886-9EA6-D9C172E5D1BB}"/>
              </a:ext>
            </a:extLst>
          </p:cNvPr>
          <p:cNvSpPr>
            <a:spLocks xmlns:a="http://schemas.openxmlformats.org/drawingml/2006/main" noGrp="1"/>
          </p:cNvSpPr>
          <p:nvPr/>
        </p:nvSpPr>
        <p:spPr>
          <a:xfrm xmlns:a="http://schemas.openxmlformats.org/drawingml/2006/main">
            <a:off x="533400" y="6372225"/>
            <a:ext cx="1095375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125" b="0">
                <a:solidFill>
                  <a:srgbClr val="123D2B"/>
                </a:solidFill>
                <a:latin typeface="Avenir Next"/>
                <a:ea typeface="Avenir Next"/>
                <a:cs typeface="Avenir Next"/>
              </a:defRPr>
            </a:pPr>
            <a:r>
              <a:rPr sz="1125" b="0">
                <a:solidFill>
                  <a:srgbClr val="123D2B"/>
                </a:solidFill>
                <a:latin typeface="Avenir Next"/>
                <a:ea typeface="Avenir Next"/>
                <a:cs typeface="Avenir Next"/>
              </a:rPr>
              <a:t>Working proposition to test with consumers. The final origin story would be developed with Bryson’s team.</a:t>
            </a:r>
          </a:p>
        </p:txBody>
      </p:sp>
    </p:spTree>
    <p:extLst>
      <p:ext uri="{BB962C8B-B14F-4D97-AF65-F5344CB8AC3E}">
        <p14:creationId xmlns:p14="http://schemas.microsoft.com/office/powerpoint/2010/main" val="2110779603"/>
      </p:ext>
    </p:extLst>
  </p:cSld>
</p:sld>
</file>

<file path=ppt/slides/slide3.xml><?xml version="1.0" encoding="utf-8"?>
<p:sld xmlns:p="http://schemas.openxmlformats.org/presentationml/2006/main">
  <p:cSld>
    <p:bg>
      <p:bgPr>
        <a:solidFill xmlns:a="http://schemas.openxmlformats.org/drawingml/2006/main">
          <a:srgbClr val="164C9B"/>
        </a:solidFill>
      </p:bgPr>
    </p:bg>
    <p:spTree>
      <p:nvGrpSpPr>
        <p:cNvPr id="1" name=""/>
        <p:cNvGrpSpPr/>
        <p:nvPr/>
      </p:nvGrpSpPr>
      <p:grpSpPr>
        <a:xfrm xmlns:a="http://schemas.openxmlformats.org/drawingml/2006/main"/>
      </p:grpSpPr>
      <p:sp>
        <p:nvSpPr>
          <p:cNvPr id="10" name="SnackPar">
            <a:extLst xmlns:a="http://schemas.openxmlformats.org/drawingml/2006/main">
              <a:ext uri="{FF2B5EF4-FFF2-40B4-BE49-F238E27FC236}">
                <a16:creationId xmlns:a16="http://schemas.microsoft.com/office/drawing/2014/main" id="{A2051FE7-4138-4D4F-81AE-BD933E7750EA}"/>
              </a:ext>
            </a:extLst>
          </p:cNvPr>
          <p:cNvSpPr>
            <a:spLocks xmlns:a="http://schemas.openxmlformats.org/drawingml/2006/main" noGrp="1"/>
          </p:cNvSpPr>
          <p:nvPr/>
        </p:nvSpPr>
        <p:spPr>
          <a:xfrm xmlns:a="http://schemas.openxmlformats.org/drawingml/2006/main">
            <a:off x="533400" y="352425"/>
            <a:ext cx="2381250" cy="4191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100" b="0">
                <a:solidFill>
                  <a:srgbClr val="FFFFFF"/>
                </a:solidFill>
                <a:latin typeface="Arial Rounded MT Bold"/>
                <a:ea typeface="Arial Rounded MT Bold"/>
                <a:cs typeface="Arial Rounded MT Bold"/>
              </a:defRPr>
            </a:pPr>
            <a:r>
              <a:rPr sz="2100" b="0">
                <a:solidFill>
                  <a:srgbClr val="FFFFFF"/>
                </a:solidFill>
                <a:latin typeface="Arial Rounded MT Bold"/>
                <a:ea typeface="Arial Rounded MT Bold"/>
                <a:cs typeface="Arial Rounded MT Bold"/>
              </a:rPr>
              <a:t>SnackPar</a:t>
            </a:r>
          </a:p>
        </p:txBody>
      </p:sp>
      <p:sp>
        <p:nvSpPr>
          <p:cNvPr id="2" name="03">
            <a:extLst xmlns:a="http://schemas.openxmlformats.org/drawingml/2006/main">
              <a:ext uri="{FF2B5EF4-FFF2-40B4-BE49-F238E27FC236}">
                <a16:creationId xmlns:a16="http://schemas.microsoft.com/office/drawing/2014/main" id="{B85AFDE2-1B7F-45BC-8629-4B65E95CD53D}"/>
              </a:ext>
            </a:extLst>
          </p:cNvPr>
          <p:cNvSpPr>
            <a:spLocks xmlns:a="http://schemas.openxmlformats.org/drawingml/2006/main" noGrp="1"/>
          </p:cNvSpPr>
          <p:nvPr/>
        </p:nvSpPr>
        <p:spPr>
          <a:xfrm xmlns:a="http://schemas.openxmlformats.org/drawingml/2006/main">
            <a:off x="11144250" y="361950"/>
            <a:ext cx="514350"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lgn="r">
              <a:defRPr sz="1350" b="0">
                <a:solidFill>
                  <a:srgbClr val="FFFFFF"/>
                </a:solidFill>
                <a:latin typeface="Avenir Next"/>
                <a:ea typeface="Avenir Next"/>
                <a:cs typeface="Avenir Next"/>
              </a:defRPr>
            </a:pPr>
            <a:r>
              <a:rPr sz="1350" b="0">
                <a:solidFill>
                  <a:srgbClr val="FFFFFF"/>
                </a:solidFill>
                <a:latin typeface="Avenir Next"/>
                <a:ea typeface="Avenir Next"/>
                <a:cs typeface="Avenir Next"/>
              </a:rPr>
              <a:t>03</a:t>
            </a:r>
          </a:p>
        </p:txBody>
      </p:sp>
      <p:sp>
        <p:nvSpPr>
          <p:cNvPr id="3" name="Golf is the starting point">
            <a:extLst xmlns:a="http://schemas.openxmlformats.org/drawingml/2006/main">
              <a:ext uri="{FF2B5EF4-FFF2-40B4-BE49-F238E27FC236}">
                <a16:creationId xmlns:a16="http://schemas.microsoft.com/office/drawing/2014/main" id="{49EA3984-726E-4A83-BD16-2C6440E81E97}"/>
              </a:ext>
            </a:extLst>
          </p:cNvPr>
          <p:cNvSpPr>
            <a:spLocks xmlns:a="http://schemas.openxmlformats.org/drawingml/2006/main" noGrp="1"/>
          </p:cNvSpPr>
          <p:nvPr/>
        </p:nvSpPr>
        <p:spPr>
          <a:xfrm xmlns:a="http://schemas.openxmlformats.org/drawingml/2006/main">
            <a:off x="533400" y="1076325"/>
            <a:ext cx="10953750" cy="809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4575" b="1">
                <a:solidFill>
                  <a:srgbClr val="FFFFFF"/>
                </a:solidFill>
                <a:latin typeface="Avenir Next"/>
                <a:ea typeface="Avenir Next"/>
                <a:cs typeface="Avenir Next"/>
              </a:defRPr>
            </a:pPr>
            <a:r>
              <a:rPr sz="4575" b="1">
                <a:solidFill>
                  <a:srgbClr val="FFFFFF"/>
                </a:solidFill>
                <a:latin typeface="Avenir Next"/>
                <a:ea typeface="Avenir Next"/>
                <a:cs typeface="Avenir Next"/>
              </a:rPr>
              <a:t>Golf is the starting point</a:t>
            </a:r>
          </a:p>
        </p:txBody>
      </p:sp>
      <p:sp>
        <p:nvSpPr>
          <p:cNvPr id="4" name="48M+">
            <a:extLst xmlns:a="http://schemas.openxmlformats.org/drawingml/2006/main">
              <a:ext uri="{FF2B5EF4-FFF2-40B4-BE49-F238E27FC236}">
                <a16:creationId xmlns:a16="http://schemas.microsoft.com/office/drawing/2014/main" id="{DE003A3A-039A-44E2-A78B-AF2DB695A325}"/>
              </a:ext>
            </a:extLst>
          </p:cNvPr>
          <p:cNvSpPr>
            <a:spLocks xmlns:a="http://schemas.openxmlformats.org/drawingml/2006/main" noGrp="1"/>
          </p:cNvSpPr>
          <p:nvPr/>
        </p:nvSpPr>
        <p:spPr>
          <a:xfrm xmlns:a="http://schemas.openxmlformats.org/drawingml/2006/main">
            <a:off x="485775" y="2133600"/>
            <a:ext cx="6381750" cy="1857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2900" b="1">
                <a:solidFill>
                  <a:srgbClr val="83D4EE"/>
                </a:solidFill>
                <a:latin typeface="Avenir Next"/>
                <a:ea typeface="Avenir Next"/>
                <a:cs typeface="Avenir Next"/>
              </a:defRPr>
            </a:pPr>
            <a:r>
              <a:rPr sz="12900" b="1">
                <a:solidFill>
                  <a:srgbClr val="83D4EE"/>
                </a:solidFill>
                <a:latin typeface="Avenir Next"/>
                <a:ea typeface="Avenir Next"/>
                <a:cs typeface="Avenir Next"/>
              </a:rPr>
              <a:t>48M+</a:t>
            </a:r>
          </a:p>
        </p:txBody>
      </p:sp>
      <p:sp>
        <p:nvSpPr>
          <p:cNvPr id="5" name="U.S. on- and off-course participants in 2025">
            <a:extLst xmlns:a="http://schemas.openxmlformats.org/drawingml/2006/main">
              <a:ext uri="{FF2B5EF4-FFF2-40B4-BE49-F238E27FC236}">
                <a16:creationId xmlns:a16="http://schemas.microsoft.com/office/drawing/2014/main" id="{F28EA88A-01E0-404C-B874-F2C9F0A0134C}"/>
              </a:ext>
            </a:extLst>
          </p:cNvPr>
          <p:cNvSpPr>
            <a:spLocks xmlns:a="http://schemas.openxmlformats.org/drawingml/2006/main" noGrp="1"/>
          </p:cNvSpPr>
          <p:nvPr/>
        </p:nvSpPr>
        <p:spPr>
          <a:xfrm xmlns:a="http://schemas.openxmlformats.org/drawingml/2006/main">
            <a:off x="581025" y="4248150"/>
            <a:ext cx="6191250" cy="7715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325" b="0">
                <a:solidFill>
                  <a:srgbClr val="FFFFFF"/>
                </a:solidFill>
                <a:latin typeface="Avenir Next"/>
                <a:ea typeface="Avenir Next"/>
                <a:cs typeface="Avenir Next"/>
              </a:defRPr>
            </a:pPr>
            <a:r>
              <a:rPr sz="2325" b="0">
                <a:solidFill>
                  <a:srgbClr val="FFFFFF"/>
                </a:solidFill>
                <a:latin typeface="Avenir Next"/>
                <a:ea typeface="Avenir Next"/>
                <a:cs typeface="Avenir Next"/>
              </a:rPr>
              <a:t>U.S. on- and off-course participants in 2025</a:t>
            </a:r>
          </a:p>
        </p:txBody>
      </p:sp>
      <p:sp>
        <p:nvSpPr>
          <p:cNvPr id="6" name="+41%">
            <a:extLst xmlns:a="http://schemas.openxmlformats.org/drawingml/2006/main">
              <a:ext uri="{FF2B5EF4-FFF2-40B4-BE49-F238E27FC236}">
                <a16:creationId xmlns:a16="http://schemas.microsoft.com/office/drawing/2014/main" id="{A19F84FA-7DB8-4FCD-BAEA-77641D0F78C0}"/>
              </a:ext>
            </a:extLst>
          </p:cNvPr>
          <p:cNvSpPr>
            <a:spLocks xmlns:a="http://schemas.openxmlformats.org/drawingml/2006/main" noGrp="1"/>
          </p:cNvSpPr>
          <p:nvPr/>
        </p:nvSpPr>
        <p:spPr>
          <a:xfrm xmlns:a="http://schemas.openxmlformats.org/drawingml/2006/main">
            <a:off x="7953375" y="2447925"/>
            <a:ext cx="3638550" cy="8858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5400" b="1">
                <a:solidFill>
                  <a:srgbClr val="F6D84A"/>
                </a:solidFill>
                <a:latin typeface="Avenir Next"/>
                <a:ea typeface="Avenir Next"/>
                <a:cs typeface="Avenir Next"/>
              </a:defRPr>
            </a:pPr>
            <a:r>
              <a:rPr sz="5400" b="1">
                <a:solidFill>
                  <a:srgbClr val="F6D84A"/>
                </a:solidFill>
                <a:latin typeface="Avenir Next"/>
                <a:ea typeface="Avenir Next"/>
                <a:cs typeface="Avenir Next"/>
              </a:rPr>
              <a:t>+41%</a:t>
            </a:r>
          </a:p>
        </p:txBody>
      </p:sp>
      <p:sp>
        <p:nvSpPr>
          <p:cNvPr id="7" name="Participation growth&#10;since 2019">
            <a:extLst xmlns:a="http://schemas.openxmlformats.org/drawingml/2006/main">
              <a:ext uri="{FF2B5EF4-FFF2-40B4-BE49-F238E27FC236}">
                <a16:creationId xmlns:a16="http://schemas.microsoft.com/office/drawing/2014/main" id="{4EBD7F47-08B8-4711-AD76-06002823982C}"/>
              </a:ext>
            </a:extLst>
          </p:cNvPr>
          <p:cNvSpPr>
            <a:spLocks xmlns:a="http://schemas.openxmlformats.org/drawingml/2006/main" noGrp="1"/>
          </p:cNvSpPr>
          <p:nvPr/>
        </p:nvSpPr>
        <p:spPr>
          <a:xfrm xmlns:a="http://schemas.openxmlformats.org/drawingml/2006/main">
            <a:off x="7991475" y="3571875"/>
            <a:ext cx="3333750" cy="876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100" b="0">
                <a:solidFill>
                  <a:srgbClr val="FFFFFF"/>
                </a:solidFill>
                <a:latin typeface="Avenir Next"/>
                <a:ea typeface="Avenir Next"/>
                <a:cs typeface="Avenir Next"/>
              </a:defRPr>
            </a:pPr>
            <a:r>
              <a:rPr sz="2100" b="0">
                <a:solidFill>
                  <a:srgbClr val="FFFFFF"/>
                </a:solidFill>
                <a:latin typeface="Avenir Next"/>
                <a:ea typeface="Avenir Next"/>
                <a:cs typeface="Avenir Next"/>
              </a:rPr>
              <a:t>Participation growth</a:t>
            </a:r>
          </a:p>
          <a:p xmlns:a="http://schemas.openxmlformats.org/drawingml/2006/main">
            <a:pPr>
              <a:defRPr sz="2100" b="0">
                <a:solidFill>
                  <a:srgbClr val="FFFFFF"/>
                </a:solidFill>
                <a:latin typeface="Avenir Next"/>
                <a:ea typeface="Avenir Next"/>
                <a:cs typeface="Avenir Next"/>
              </a:defRPr>
            </a:pPr>
            <a:r>
              <a:rPr sz="2100" b="0">
                <a:solidFill>
                  <a:srgbClr val="FFFFFF"/>
                </a:solidFill>
                <a:latin typeface="Avenir Next"/>
                <a:ea typeface="Avenir Next"/>
                <a:cs typeface="Avenir Next"/>
              </a:rPr>
              <a:t>since 2019</a:t>
            </a:r>
          </a:p>
        </p:txBody>
      </p:sp>
      <p:sp>
        <p:nvSpPr>
          <p:cNvPr id="8" name="A focused launch audience for product testing.&#10;A starting point for ex">
            <a:extLst xmlns:a="http://schemas.openxmlformats.org/drawingml/2006/main">
              <a:ext uri="{FF2B5EF4-FFF2-40B4-BE49-F238E27FC236}">
                <a16:creationId xmlns:a16="http://schemas.microsoft.com/office/drawing/2014/main" id="{5193B2D9-0AE7-4C8A-93F6-FBB8AE4FC137}"/>
              </a:ext>
            </a:extLst>
          </p:cNvPr>
          <p:cNvSpPr>
            <a:spLocks xmlns:a="http://schemas.openxmlformats.org/drawingml/2006/main" noGrp="1"/>
          </p:cNvSpPr>
          <p:nvPr/>
        </p:nvSpPr>
        <p:spPr>
          <a:xfrm xmlns:a="http://schemas.openxmlformats.org/drawingml/2006/main">
            <a:off x="571500" y="5429250"/>
            <a:ext cx="10763250" cy="6858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175" b="0">
                <a:solidFill>
                  <a:srgbClr val="FFFFFF"/>
                </a:solidFill>
                <a:latin typeface="Avenir Next"/>
                <a:ea typeface="Avenir Next"/>
                <a:cs typeface="Avenir Next"/>
              </a:defRPr>
            </a:pPr>
            <a:r>
              <a:rPr sz="2175" b="0">
                <a:solidFill>
                  <a:srgbClr val="FFFFFF"/>
                </a:solidFill>
                <a:latin typeface="Avenir Next"/>
                <a:ea typeface="Avenir Next"/>
                <a:cs typeface="Avenir Next"/>
              </a:rPr>
              <a:t>A focused launch audience for product testing.</a:t>
            </a:r>
          </a:p>
          <a:p xmlns:a="http://schemas.openxmlformats.org/drawingml/2006/main">
            <a:pPr>
              <a:defRPr sz="2175" b="0">
                <a:solidFill>
                  <a:srgbClr val="FFFFFF"/>
                </a:solidFill>
                <a:latin typeface="Avenir Next"/>
                <a:ea typeface="Avenir Next"/>
                <a:cs typeface="Avenir Next"/>
              </a:defRPr>
            </a:pPr>
            <a:r>
              <a:rPr sz="2175" b="0">
                <a:solidFill>
                  <a:srgbClr val="FFFFFF"/>
                </a:solidFill>
                <a:latin typeface="Avenir Next"/>
                <a:ea typeface="Avenir Next"/>
                <a:cs typeface="Avenir Next"/>
              </a:rPr>
              <a:t>A starting point for expansion beyond golf.</a:t>
            </a:r>
          </a:p>
        </p:txBody>
      </p:sp>
      <p:sp>
        <p:nvSpPr>
          <p:cNvPr id="9" name="Source: National Golf Foundation, March 6, 2026. Participation is not ">
            <a:extLst xmlns:a="http://schemas.openxmlformats.org/drawingml/2006/main">
              <a:ext uri="{FF2B5EF4-FFF2-40B4-BE49-F238E27FC236}">
                <a16:creationId xmlns:a16="http://schemas.microsoft.com/office/drawing/2014/main" id="{78CA7DC3-DCE7-429C-80B8-445362261D7F}"/>
              </a:ext>
            </a:extLst>
          </p:cNvPr>
          <p:cNvSpPr>
            <a:spLocks xmlns:a="http://schemas.openxmlformats.org/drawingml/2006/main" noGrp="1"/>
          </p:cNvSpPr>
          <p:nvPr/>
        </p:nvSpPr>
        <p:spPr>
          <a:xfrm xmlns:a="http://schemas.openxmlformats.org/drawingml/2006/main">
            <a:off x="533400" y="6372225"/>
            <a:ext cx="1095375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125" b="0">
                <a:solidFill>
                  <a:srgbClr val="FFFFFF"/>
                </a:solidFill>
                <a:latin typeface="Avenir Next"/>
                <a:ea typeface="Avenir Next"/>
                <a:cs typeface="Avenir Next"/>
              </a:defRPr>
            </a:pPr>
            <a:r>
              <a:rPr sz="1125" b="0">
                <a:solidFill>
                  <a:srgbClr val="FFFFFF"/>
                </a:solidFill>
                <a:latin typeface="Avenir Next"/>
                <a:ea typeface="Avenir Next"/>
                <a:cs typeface="Avenir Next"/>
              </a:rPr>
              <a:t>Source: National Golf Foundation, March 6, 2026. Participation is not a snack-market estimate or a demand forecast.</a:t>
            </a:r>
          </a:p>
        </p:txBody>
      </p:sp>
    </p:spTree>
    <p:extLst>
      <p:ext uri="{BB962C8B-B14F-4D97-AF65-F5344CB8AC3E}">
        <p14:creationId xmlns:p14="http://schemas.microsoft.com/office/powerpoint/2010/main" val="2107071179"/>
      </p:ext>
    </p:extLst>
  </p:cSld>
</p:sld>
</file>

<file path=ppt/slides/slide4.xml><?xml version="1.0" encoding="utf-8"?>
<p:sld xmlns:p="http://schemas.openxmlformats.org/presentationml/2006/main">
  <p:cSld>
    <p:bg>
      <p:bgPr>
        <a:solidFill xmlns:a="http://schemas.openxmlformats.org/drawingml/2006/main">
          <a:srgbClr val="123D2B"/>
        </a:solidFill>
      </p:bgPr>
    </p:bg>
    <p:spTree>
      <p:nvGrpSpPr>
        <p:cNvPr id="1" name=""/>
        <p:cNvGrpSpPr/>
        <p:nvPr/>
      </p:nvGrpSpPr>
      <p:grpSpPr>
        <a:xfrm xmlns:a="http://schemas.openxmlformats.org/drawingml/2006/main"/>
      </p:grpSpPr>
      <p:sp>
        <p:nvSpPr>
          <p:cNvPr id="11" name="SnackPar">
            <a:extLst xmlns:a="http://schemas.openxmlformats.org/drawingml/2006/main">
              <a:ext uri="{FF2B5EF4-FFF2-40B4-BE49-F238E27FC236}">
                <a16:creationId xmlns:a16="http://schemas.microsoft.com/office/drawing/2014/main" id="{43A60169-349B-49F4-A384-22728658E9D5}"/>
              </a:ext>
            </a:extLst>
          </p:cNvPr>
          <p:cNvSpPr>
            <a:spLocks xmlns:a="http://schemas.openxmlformats.org/drawingml/2006/main" noGrp="1"/>
          </p:cNvSpPr>
          <p:nvPr/>
        </p:nvSpPr>
        <p:spPr>
          <a:xfrm xmlns:a="http://schemas.openxmlformats.org/drawingml/2006/main">
            <a:off x="533400" y="352425"/>
            <a:ext cx="2381250" cy="4191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2100" b="0">
                <a:solidFill>
                  <a:srgbClr val="BBE6CE"/>
                </a:solidFill>
                <a:latin typeface="Arial Rounded MT Bold"/>
                <a:ea typeface="Arial Rounded MT Bold"/>
                <a:cs typeface="Arial Rounded MT Bold"/>
              </a:defRPr>
            </a:defPPr>
            <a:lvl1pPr>
              <a:defRPr sz="2100" b="0">
                <a:solidFill>
                  <a:srgbClr val="BBE6CE"/>
                </a:solidFill>
                <a:latin typeface="Arial Rounded MT Bold"/>
                <a:ea typeface="Arial Rounded MT Bold"/>
                <a:cs typeface="Arial Rounded MT Bold"/>
              </a:defRPr>
            </a:lvl1pPr>
            <a:lvl2pPr>
              <a:defRPr sz="2100" b="0">
                <a:solidFill>
                  <a:srgbClr val="BBE6CE"/>
                </a:solidFill>
                <a:latin typeface="Arial Rounded MT Bold"/>
                <a:ea typeface="Arial Rounded MT Bold"/>
                <a:cs typeface="Arial Rounded MT Bold"/>
              </a:defRPr>
            </a:lvl2pPr>
            <a:lvl3pPr>
              <a:defRPr sz="2100" b="0">
                <a:solidFill>
                  <a:srgbClr val="BBE6CE"/>
                </a:solidFill>
                <a:latin typeface="Arial Rounded MT Bold"/>
                <a:ea typeface="Arial Rounded MT Bold"/>
                <a:cs typeface="Arial Rounded MT Bold"/>
              </a:defRPr>
            </a:lvl3pPr>
            <a:lvl4pPr>
              <a:defRPr sz="2100" b="0">
                <a:solidFill>
                  <a:srgbClr val="BBE6CE"/>
                </a:solidFill>
                <a:latin typeface="Arial Rounded MT Bold"/>
                <a:ea typeface="Arial Rounded MT Bold"/>
                <a:cs typeface="Arial Rounded MT Bold"/>
              </a:defRPr>
            </a:lvl4pPr>
            <a:lvl5pPr>
              <a:defRPr sz="2100" b="0">
                <a:solidFill>
                  <a:srgbClr val="BBE6CE"/>
                </a:solidFill>
                <a:latin typeface="Arial Rounded MT Bold"/>
                <a:ea typeface="Arial Rounded MT Bold"/>
                <a:cs typeface="Arial Rounded MT Bold"/>
              </a:defRPr>
            </a:lvl5pPr>
            <a:lvl6pPr>
              <a:defRPr sz="2100" b="0">
                <a:solidFill>
                  <a:srgbClr val="BBE6CE"/>
                </a:solidFill>
                <a:latin typeface="Arial Rounded MT Bold"/>
                <a:ea typeface="Arial Rounded MT Bold"/>
                <a:cs typeface="Arial Rounded MT Bold"/>
              </a:defRPr>
            </a:lvl6pPr>
            <a:lvl7pPr>
              <a:defRPr sz="2100" b="0">
                <a:solidFill>
                  <a:srgbClr val="BBE6CE"/>
                </a:solidFill>
                <a:latin typeface="Arial Rounded MT Bold"/>
                <a:ea typeface="Arial Rounded MT Bold"/>
                <a:cs typeface="Arial Rounded MT Bold"/>
              </a:defRPr>
            </a:lvl7pPr>
            <a:lvl8pPr>
              <a:defRPr sz="2100" b="0">
                <a:solidFill>
                  <a:srgbClr val="BBE6CE"/>
                </a:solidFill>
                <a:latin typeface="Arial Rounded MT Bold"/>
                <a:ea typeface="Arial Rounded MT Bold"/>
                <a:cs typeface="Arial Rounded MT Bold"/>
              </a:defRPr>
            </a:lvl8pPr>
            <a:lvl9pPr>
              <a:defRPr sz="2100" b="0">
                <a:solidFill>
                  <a:srgbClr val="BBE6CE"/>
                </a:solidFill>
                <a:latin typeface="Arial Rounded MT Bold"/>
                <a:ea typeface="Arial Rounded MT Bold"/>
                <a:cs typeface="Arial Rounded MT Bold"/>
              </a:defRPr>
            </a:lvl9pPr>
          </a:lstStyle>
          <a:p xmlns:a="http://schemas.openxmlformats.org/drawingml/2006/main">
            <a:pPr>
              <a:defRPr sz="2100" b="0">
                <a:solidFill>
                  <a:srgbClr val="BBE6CE"/>
                </a:solidFill>
                <a:latin typeface="Arial Rounded MT Bold"/>
                <a:ea typeface="Arial Rounded MT Bold"/>
                <a:cs typeface="Arial Rounded MT Bold"/>
              </a:defRPr>
            </a:pPr>
            <a:r>
              <a:rPr sz="2100" b="0">
                <a:solidFill>
                  <a:srgbClr val="BBE6CE"/>
                </a:solidFill>
                <a:latin typeface="Arial Rounded MT Bold"/>
                <a:ea typeface="Arial Rounded MT Bold"/>
                <a:cs typeface="Arial Rounded MT Bold"/>
              </a:rPr>
              <a:t>SnackPar</a:t>
            </a:r>
          </a:p>
        </p:txBody>
      </p:sp>
      <p:sp>
        <p:nvSpPr>
          <p:cNvPr id="2" name="04">
            <a:extLst xmlns:a="http://schemas.openxmlformats.org/drawingml/2006/main">
              <a:ext uri="{FF2B5EF4-FFF2-40B4-BE49-F238E27FC236}">
                <a16:creationId xmlns:a16="http://schemas.microsoft.com/office/drawing/2014/main" id="{0D16477D-331A-4DFC-92A5-D7C427DDA9DB}"/>
              </a:ext>
            </a:extLst>
          </p:cNvPr>
          <p:cNvSpPr>
            <a:spLocks xmlns:a="http://schemas.openxmlformats.org/drawingml/2006/main" noGrp="1"/>
          </p:cNvSpPr>
          <p:nvPr/>
        </p:nvSpPr>
        <p:spPr>
          <a:xfrm xmlns:a="http://schemas.openxmlformats.org/drawingml/2006/main">
            <a:off x="11144250" y="361950"/>
            <a:ext cx="514350"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1350" b="0">
                <a:solidFill>
                  <a:srgbClr val="BBE6CE"/>
                </a:solidFill>
                <a:latin typeface="Avenir Next"/>
                <a:ea typeface="Avenir Next"/>
                <a:cs typeface="Avenir Next"/>
              </a:defRPr>
            </a:defPPr>
            <a:lvl1pPr algn="r">
              <a:defRPr sz="1350" b="0">
                <a:solidFill>
                  <a:srgbClr val="BBE6CE"/>
                </a:solidFill>
                <a:latin typeface="Avenir Next"/>
                <a:ea typeface="Avenir Next"/>
                <a:cs typeface="Avenir Next"/>
              </a:defRPr>
            </a:lvl1pPr>
            <a:lvl2pPr algn="r">
              <a:defRPr sz="1350" b="0">
                <a:solidFill>
                  <a:srgbClr val="BBE6CE"/>
                </a:solidFill>
                <a:latin typeface="Avenir Next"/>
                <a:ea typeface="Avenir Next"/>
                <a:cs typeface="Avenir Next"/>
              </a:defRPr>
            </a:lvl2pPr>
            <a:lvl3pPr algn="r">
              <a:defRPr sz="1350" b="0">
                <a:solidFill>
                  <a:srgbClr val="BBE6CE"/>
                </a:solidFill>
                <a:latin typeface="Avenir Next"/>
                <a:ea typeface="Avenir Next"/>
                <a:cs typeface="Avenir Next"/>
              </a:defRPr>
            </a:lvl3pPr>
            <a:lvl4pPr algn="r">
              <a:defRPr sz="1350" b="0">
                <a:solidFill>
                  <a:srgbClr val="BBE6CE"/>
                </a:solidFill>
                <a:latin typeface="Avenir Next"/>
                <a:ea typeface="Avenir Next"/>
                <a:cs typeface="Avenir Next"/>
              </a:defRPr>
            </a:lvl4pPr>
            <a:lvl5pPr algn="r">
              <a:defRPr sz="1350" b="0">
                <a:solidFill>
                  <a:srgbClr val="BBE6CE"/>
                </a:solidFill>
                <a:latin typeface="Avenir Next"/>
                <a:ea typeface="Avenir Next"/>
                <a:cs typeface="Avenir Next"/>
              </a:defRPr>
            </a:lvl5pPr>
            <a:lvl6pPr algn="r">
              <a:defRPr sz="1350" b="0">
                <a:solidFill>
                  <a:srgbClr val="BBE6CE"/>
                </a:solidFill>
                <a:latin typeface="Avenir Next"/>
                <a:ea typeface="Avenir Next"/>
                <a:cs typeface="Avenir Next"/>
              </a:defRPr>
            </a:lvl6pPr>
            <a:lvl7pPr algn="r">
              <a:defRPr sz="1350" b="0">
                <a:solidFill>
                  <a:srgbClr val="BBE6CE"/>
                </a:solidFill>
                <a:latin typeface="Avenir Next"/>
                <a:ea typeface="Avenir Next"/>
                <a:cs typeface="Avenir Next"/>
              </a:defRPr>
            </a:lvl7pPr>
            <a:lvl8pPr algn="r">
              <a:defRPr sz="1350" b="0">
                <a:solidFill>
                  <a:srgbClr val="BBE6CE"/>
                </a:solidFill>
                <a:latin typeface="Avenir Next"/>
                <a:ea typeface="Avenir Next"/>
                <a:cs typeface="Avenir Next"/>
              </a:defRPr>
            </a:lvl8pPr>
            <a:lvl9pPr algn="r">
              <a:defRPr sz="1350" b="0">
                <a:solidFill>
                  <a:srgbClr val="BBE6CE"/>
                </a:solidFill>
                <a:latin typeface="Avenir Next"/>
                <a:ea typeface="Avenir Next"/>
                <a:cs typeface="Avenir Next"/>
              </a:defRPr>
            </a:lvl9pPr>
          </a:lstStyle>
          <a:p xmlns:a="http://schemas.openxmlformats.org/drawingml/2006/main">
            <a:pPr algn="r">
              <a:defRPr sz="1350" b="0">
                <a:solidFill>
                  <a:srgbClr val="BBE6CE"/>
                </a:solidFill>
                <a:latin typeface="Avenir Next"/>
                <a:ea typeface="Avenir Next"/>
                <a:cs typeface="Avenir Next"/>
              </a:defRPr>
            </a:pPr>
            <a:r>
              <a:rPr sz="1350" b="0">
                <a:solidFill>
                  <a:srgbClr val="BBE6CE"/>
                </a:solidFill>
                <a:latin typeface="Avenir Next"/>
                <a:ea typeface="Avenir Next"/>
                <a:cs typeface="Avenir Next"/>
              </a:rPr>
              <a:t>04</a:t>
            </a:r>
          </a:p>
        </p:txBody>
      </p:sp>
      <p:sp>
        <p:nvSpPr>
          <p:cNvPr id="3" name="One launch hero. Room to build the bag">
            <a:extLst xmlns:a="http://schemas.openxmlformats.org/drawingml/2006/main">
              <a:ext uri="{FF2B5EF4-FFF2-40B4-BE49-F238E27FC236}">
                <a16:creationId xmlns:a16="http://schemas.microsoft.com/office/drawing/2014/main" id="{9023BC54-A10B-4B13-8E71-A13862C7DEC0}"/>
              </a:ext>
            </a:extLst>
          </p:cNvPr>
          <p:cNvSpPr>
            <a:spLocks xmlns:a="http://schemas.openxmlformats.org/drawingml/2006/main" noGrp="1"/>
          </p:cNvSpPr>
          <p:nvPr/>
        </p:nvSpPr>
        <p:spPr>
          <a:xfrm xmlns:a="http://schemas.openxmlformats.org/drawingml/2006/main">
            <a:off x="533400" y="1076325"/>
            <a:ext cx="11144250" cy="8001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3825" b="1">
                <a:solidFill>
                  <a:srgbClr val="BBE6CE"/>
                </a:solidFill>
                <a:latin typeface="Avenir Next"/>
                <a:ea typeface="Avenir Next"/>
                <a:cs typeface="Avenir Next"/>
              </a:defRPr>
            </a:defPPr>
            <a:lvl1pPr>
              <a:defRPr sz="3825" b="1">
                <a:solidFill>
                  <a:srgbClr val="BBE6CE"/>
                </a:solidFill>
                <a:latin typeface="Avenir Next"/>
                <a:ea typeface="Avenir Next"/>
                <a:cs typeface="Avenir Next"/>
              </a:defRPr>
            </a:lvl1pPr>
            <a:lvl2pPr>
              <a:defRPr sz="3825" b="1">
                <a:solidFill>
                  <a:srgbClr val="BBE6CE"/>
                </a:solidFill>
                <a:latin typeface="Avenir Next"/>
                <a:ea typeface="Avenir Next"/>
                <a:cs typeface="Avenir Next"/>
              </a:defRPr>
            </a:lvl2pPr>
            <a:lvl3pPr>
              <a:defRPr sz="3825" b="1">
                <a:solidFill>
                  <a:srgbClr val="BBE6CE"/>
                </a:solidFill>
                <a:latin typeface="Avenir Next"/>
                <a:ea typeface="Avenir Next"/>
                <a:cs typeface="Avenir Next"/>
              </a:defRPr>
            </a:lvl3pPr>
            <a:lvl4pPr>
              <a:defRPr sz="3825" b="1">
                <a:solidFill>
                  <a:srgbClr val="BBE6CE"/>
                </a:solidFill>
                <a:latin typeface="Avenir Next"/>
                <a:ea typeface="Avenir Next"/>
                <a:cs typeface="Avenir Next"/>
              </a:defRPr>
            </a:lvl4pPr>
            <a:lvl5pPr>
              <a:defRPr sz="3825" b="1">
                <a:solidFill>
                  <a:srgbClr val="BBE6CE"/>
                </a:solidFill>
                <a:latin typeface="Avenir Next"/>
                <a:ea typeface="Avenir Next"/>
                <a:cs typeface="Avenir Next"/>
              </a:defRPr>
            </a:lvl5pPr>
            <a:lvl6pPr>
              <a:defRPr sz="3825" b="1">
                <a:solidFill>
                  <a:srgbClr val="BBE6CE"/>
                </a:solidFill>
                <a:latin typeface="Avenir Next"/>
                <a:ea typeface="Avenir Next"/>
                <a:cs typeface="Avenir Next"/>
              </a:defRPr>
            </a:lvl6pPr>
            <a:lvl7pPr>
              <a:defRPr sz="3825" b="1">
                <a:solidFill>
                  <a:srgbClr val="BBE6CE"/>
                </a:solidFill>
                <a:latin typeface="Avenir Next"/>
                <a:ea typeface="Avenir Next"/>
                <a:cs typeface="Avenir Next"/>
              </a:defRPr>
            </a:lvl7pPr>
            <a:lvl8pPr>
              <a:defRPr sz="3825" b="1">
                <a:solidFill>
                  <a:srgbClr val="BBE6CE"/>
                </a:solidFill>
                <a:latin typeface="Avenir Next"/>
                <a:ea typeface="Avenir Next"/>
                <a:cs typeface="Avenir Next"/>
              </a:defRPr>
            </a:lvl8pPr>
            <a:lvl9pPr>
              <a:defRPr sz="3825" b="1">
                <a:solidFill>
                  <a:srgbClr val="BBE6CE"/>
                </a:solidFill>
                <a:latin typeface="Avenir Next"/>
                <a:ea typeface="Avenir Next"/>
                <a:cs typeface="Avenir Next"/>
              </a:defRPr>
            </a:lvl9pPr>
          </a:lstStyle>
          <a:p xmlns:a="http://schemas.openxmlformats.org/drawingml/2006/main">
            <a:pPr>
              <a:defRPr sz="3825" b="1">
                <a:solidFill>
                  <a:srgbClr val="BBE6CE"/>
                </a:solidFill>
                <a:latin typeface="Avenir Next"/>
                <a:ea typeface="Avenir Next"/>
                <a:cs typeface="Avenir Next"/>
              </a:defRPr>
            </a:pPr>
            <a:r>
              <a:rPr sz="3825" b="1">
                <a:solidFill>
                  <a:srgbClr val="BBE6CE"/>
                </a:solidFill>
                <a:latin typeface="Avenir Next"/>
                <a:ea typeface="Avenir Next"/>
                <a:cs typeface="Avenir Next"/>
              </a:rPr>
              <a:t>One launch hero. Room to build the bag</a:t>
            </a:r>
          </a:p>
        </p:txBody>
      </p:sp>
      <p:pic>
        <p:nvPicPr>
          <p:cNvPr id="4" name="">
            <a:extLst xmlns:a="http://schemas.openxmlformats.org/drawingml/2006/main">
              <a:ext uri="{FF2B5EF4-FFF2-40B4-BE49-F238E27FC236}">
                <a16:creationId xmlns:a16="http://schemas.microsoft.com/office/drawing/2014/main" id="{3A628069-D8D4-4A86-86DE-B9B90CFBF22C}"/>
              </a:ext>
            </a:extLst>
          </p:cNvPr>
          <p:cNvPicPr>
            <a:picLocks xmlns:a="http://schemas.openxmlformats.org/drawingml/2006/main" noChangeAspect="1"/>
          </p:cNvPicPr>
          <p:nvPr/>
        </p:nvPicPr>
        <p:blipFill>
          <a:blip xmlns:r="http://schemas.openxmlformats.org/officeDocument/2006/relationships" xmlns:a="http://schemas.openxmlformats.org/drawingml/2006/main" r:embed="ProteinSlide4Image1"/>
          <a:stretch xmlns:a="http://schemas.openxmlformats.org/drawingml/2006/main"/>
        </p:blipFill>
        <p:spPr>
          <a:xfrm xmlns:a="http://schemas.openxmlformats.org/drawingml/2006/main">
            <a:off x="3886200" y="2245302"/>
            <a:ext cx="5905500" cy="3758045"/>
          </a:xfrm>
          <a:prstGeom xmlns:a="http://schemas.openxmlformats.org/drawingml/2006/main" prst="rect">
            <a:avLst/>
          </a:prstGeom>
        </p:spPr>
      </p:pic>
      <p:pic>
        <p:nvPicPr>
          <p:cNvPr id="5" name="">
            <a:extLst xmlns:a="http://schemas.openxmlformats.org/drawingml/2006/main">
              <a:ext uri="{FF2B5EF4-FFF2-40B4-BE49-F238E27FC236}">
                <a16:creationId xmlns:a16="http://schemas.microsoft.com/office/drawing/2014/main" id="{8EC98125-25D5-4AB1-9514-1C3AD00E51D3}"/>
              </a:ext>
            </a:extLst>
          </p:cNvPr>
          <p:cNvPicPr>
            <a:picLocks xmlns:a="http://schemas.openxmlformats.org/drawingml/2006/main" noChangeAspect="1"/>
          </p:cNvPicPr>
          <p:nvPr/>
        </p:nvPicPr>
        <p:blipFill>
          <a:blip xmlns:r="http://schemas.openxmlformats.org/officeDocument/2006/relationships" xmlns:a="http://schemas.openxmlformats.org/drawingml/2006/main" r:embed="ProteinSlide4Image2"/>
          <a:stretch xmlns:a="http://schemas.openxmlformats.org/drawingml/2006/main"/>
        </p:blipFill>
        <p:spPr>
          <a:xfrm xmlns:a="http://schemas.openxmlformats.org/drawingml/2006/main">
            <a:off x="9667875" y="2750547"/>
            <a:ext cx="2000250" cy="2652306"/>
          </a:xfrm>
          <a:prstGeom xmlns:a="http://schemas.openxmlformats.org/drawingml/2006/main" prst="rect">
            <a:avLst/>
          </a:prstGeom>
        </p:spPr>
      </p:pic>
      <p:sp>
        <p:nvSpPr>
          <p:cNvPr id="6" name="Protein Balls">
            <a:extLst xmlns:a="http://schemas.openxmlformats.org/drawingml/2006/main">
              <a:ext uri="{FF2B5EF4-FFF2-40B4-BE49-F238E27FC236}">
                <a16:creationId xmlns:a16="http://schemas.microsoft.com/office/drawing/2014/main" id="{1406C207-4920-4FE1-9C97-FF5563ED99C3}"/>
              </a:ext>
            </a:extLst>
          </p:cNvPr>
          <p:cNvSpPr>
            <a:spLocks xmlns:a="http://schemas.openxmlformats.org/drawingml/2006/main" noGrp="1"/>
          </p:cNvSpPr>
          <p:nvPr/>
        </p:nvSpPr>
        <p:spPr>
          <a:xfrm xmlns:a="http://schemas.openxmlformats.org/drawingml/2006/main">
            <a:off x="9686925" y="5829300"/>
            <a:ext cx="2000250" cy="3048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ctr">
              <a:defRPr sz="1650" b="1">
                <a:solidFill>
                  <a:srgbClr val="D9CEF0"/>
                </a:solidFill>
                <a:latin typeface="Avenir Next"/>
                <a:ea typeface="Avenir Next"/>
                <a:cs typeface="Avenir Next"/>
              </a:defRPr>
            </a:defPPr>
            <a:lvl1pPr algn="ctr">
              <a:defRPr sz="1650" b="1">
                <a:solidFill>
                  <a:srgbClr val="D9CEF0"/>
                </a:solidFill>
                <a:latin typeface="Avenir Next"/>
                <a:ea typeface="Avenir Next"/>
                <a:cs typeface="Avenir Next"/>
              </a:defRPr>
            </a:lvl1pPr>
            <a:lvl2pPr algn="ctr">
              <a:defRPr sz="1650" b="1">
                <a:solidFill>
                  <a:srgbClr val="D9CEF0"/>
                </a:solidFill>
                <a:latin typeface="Avenir Next"/>
                <a:ea typeface="Avenir Next"/>
                <a:cs typeface="Avenir Next"/>
              </a:defRPr>
            </a:lvl2pPr>
            <a:lvl3pPr algn="ctr">
              <a:defRPr sz="1650" b="1">
                <a:solidFill>
                  <a:srgbClr val="D9CEF0"/>
                </a:solidFill>
                <a:latin typeface="Avenir Next"/>
                <a:ea typeface="Avenir Next"/>
                <a:cs typeface="Avenir Next"/>
              </a:defRPr>
            </a:lvl3pPr>
            <a:lvl4pPr algn="ctr">
              <a:defRPr sz="1650" b="1">
                <a:solidFill>
                  <a:srgbClr val="D9CEF0"/>
                </a:solidFill>
                <a:latin typeface="Avenir Next"/>
                <a:ea typeface="Avenir Next"/>
                <a:cs typeface="Avenir Next"/>
              </a:defRPr>
            </a:lvl4pPr>
            <a:lvl5pPr algn="ctr">
              <a:defRPr sz="1650" b="1">
                <a:solidFill>
                  <a:srgbClr val="D9CEF0"/>
                </a:solidFill>
                <a:latin typeface="Avenir Next"/>
                <a:ea typeface="Avenir Next"/>
                <a:cs typeface="Avenir Next"/>
              </a:defRPr>
            </a:lvl5pPr>
            <a:lvl6pPr algn="ctr">
              <a:defRPr sz="1650" b="1">
                <a:solidFill>
                  <a:srgbClr val="D9CEF0"/>
                </a:solidFill>
                <a:latin typeface="Avenir Next"/>
                <a:ea typeface="Avenir Next"/>
                <a:cs typeface="Avenir Next"/>
              </a:defRPr>
            </a:lvl6pPr>
            <a:lvl7pPr algn="ctr">
              <a:defRPr sz="1650" b="1">
                <a:solidFill>
                  <a:srgbClr val="D9CEF0"/>
                </a:solidFill>
                <a:latin typeface="Avenir Next"/>
                <a:ea typeface="Avenir Next"/>
                <a:cs typeface="Avenir Next"/>
              </a:defRPr>
            </a:lvl7pPr>
            <a:lvl8pPr algn="ctr">
              <a:defRPr sz="1650" b="1">
                <a:solidFill>
                  <a:srgbClr val="D9CEF0"/>
                </a:solidFill>
                <a:latin typeface="Avenir Next"/>
                <a:ea typeface="Avenir Next"/>
                <a:cs typeface="Avenir Next"/>
              </a:defRPr>
            </a:lvl8pPr>
            <a:lvl9pPr algn="ctr">
              <a:defRPr sz="1650" b="1">
                <a:solidFill>
                  <a:srgbClr val="D9CEF0"/>
                </a:solidFill>
                <a:latin typeface="Avenir Next"/>
                <a:ea typeface="Avenir Next"/>
                <a:cs typeface="Avenir Next"/>
              </a:defRPr>
            </a:lvl9pPr>
          </a:lstStyle>
          <a:p xmlns:a="http://schemas.openxmlformats.org/drawingml/2006/main">
            <a:pPr algn="ctr">
              <a:defRPr sz="1650" b="1">
                <a:solidFill>
                  <a:srgbClr val="D9CEF0"/>
                </a:solidFill>
                <a:latin typeface="Avenir Next"/>
                <a:ea typeface="Avenir Next"/>
                <a:cs typeface="Avenir Next"/>
              </a:defRPr>
            </a:pPr>
            <a:r>
              <a:rPr sz="1650" b="1">
                <a:solidFill>
                  <a:srgbClr val="D9CEF0"/>
                </a:solidFill>
                <a:latin typeface="Avenir Next"/>
                <a:ea typeface="Avenir Next"/>
                <a:cs typeface="Avenir Next"/>
              </a:rPr>
              <a:t>Protein Balls</a:t>
            </a:r>
          </a:p>
        </p:txBody>
      </p:sp>
      <p:sp>
        <p:nvSpPr>
          <p:cNvPr id="7" name="Launch candidate">
            <a:extLst xmlns:a="http://schemas.openxmlformats.org/drawingml/2006/main">
              <a:ext uri="{FF2B5EF4-FFF2-40B4-BE49-F238E27FC236}">
                <a16:creationId xmlns:a16="http://schemas.microsoft.com/office/drawing/2014/main" id="{81D14B50-39AB-465A-89BB-AA223B3D8133}"/>
              </a:ext>
            </a:extLst>
          </p:cNvPr>
          <p:cNvSpPr>
            <a:spLocks xmlns:a="http://schemas.openxmlformats.org/drawingml/2006/main" noGrp="1"/>
          </p:cNvSpPr>
          <p:nvPr/>
        </p:nvSpPr>
        <p:spPr>
          <a:xfrm xmlns:a="http://schemas.openxmlformats.org/drawingml/2006/main">
            <a:off x="533400" y="2876550"/>
            <a:ext cx="3162300" cy="2952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650" b="1">
                <a:solidFill>
                  <a:srgbClr val="BBE6CE"/>
                </a:solidFill>
                <a:latin typeface="Avenir Next"/>
                <a:ea typeface="Avenir Next"/>
                <a:cs typeface="Avenir Next"/>
              </a:defRPr>
            </a:defPPr>
            <a:lvl1pPr>
              <a:defRPr sz="1650" b="1">
                <a:solidFill>
                  <a:srgbClr val="BBE6CE"/>
                </a:solidFill>
                <a:latin typeface="Avenir Next"/>
                <a:ea typeface="Avenir Next"/>
                <a:cs typeface="Avenir Next"/>
              </a:defRPr>
            </a:lvl1pPr>
            <a:lvl2pPr>
              <a:defRPr sz="1650" b="1">
                <a:solidFill>
                  <a:srgbClr val="BBE6CE"/>
                </a:solidFill>
                <a:latin typeface="Avenir Next"/>
                <a:ea typeface="Avenir Next"/>
                <a:cs typeface="Avenir Next"/>
              </a:defRPr>
            </a:lvl2pPr>
            <a:lvl3pPr>
              <a:defRPr sz="1650" b="1">
                <a:solidFill>
                  <a:srgbClr val="BBE6CE"/>
                </a:solidFill>
                <a:latin typeface="Avenir Next"/>
                <a:ea typeface="Avenir Next"/>
                <a:cs typeface="Avenir Next"/>
              </a:defRPr>
            </a:lvl3pPr>
            <a:lvl4pPr>
              <a:defRPr sz="1650" b="1">
                <a:solidFill>
                  <a:srgbClr val="BBE6CE"/>
                </a:solidFill>
                <a:latin typeface="Avenir Next"/>
                <a:ea typeface="Avenir Next"/>
                <a:cs typeface="Avenir Next"/>
              </a:defRPr>
            </a:lvl4pPr>
            <a:lvl5pPr>
              <a:defRPr sz="1650" b="1">
                <a:solidFill>
                  <a:srgbClr val="BBE6CE"/>
                </a:solidFill>
                <a:latin typeface="Avenir Next"/>
                <a:ea typeface="Avenir Next"/>
                <a:cs typeface="Avenir Next"/>
              </a:defRPr>
            </a:lvl5pPr>
            <a:lvl6pPr>
              <a:defRPr sz="1650" b="1">
                <a:solidFill>
                  <a:srgbClr val="BBE6CE"/>
                </a:solidFill>
                <a:latin typeface="Avenir Next"/>
                <a:ea typeface="Avenir Next"/>
                <a:cs typeface="Avenir Next"/>
              </a:defRPr>
            </a:lvl6pPr>
            <a:lvl7pPr>
              <a:defRPr sz="1650" b="1">
                <a:solidFill>
                  <a:srgbClr val="BBE6CE"/>
                </a:solidFill>
                <a:latin typeface="Avenir Next"/>
                <a:ea typeface="Avenir Next"/>
                <a:cs typeface="Avenir Next"/>
              </a:defRPr>
            </a:lvl7pPr>
            <a:lvl8pPr>
              <a:defRPr sz="1650" b="1">
                <a:solidFill>
                  <a:srgbClr val="BBE6CE"/>
                </a:solidFill>
                <a:latin typeface="Avenir Next"/>
                <a:ea typeface="Avenir Next"/>
                <a:cs typeface="Avenir Next"/>
              </a:defRPr>
            </a:lvl8pPr>
            <a:lvl9pPr>
              <a:defRPr sz="1650" b="1">
                <a:solidFill>
                  <a:srgbClr val="BBE6CE"/>
                </a:solidFill>
                <a:latin typeface="Avenir Next"/>
                <a:ea typeface="Avenir Next"/>
                <a:cs typeface="Avenir Next"/>
              </a:defRPr>
            </a:lvl9pPr>
          </a:lstStyle>
          <a:p xmlns:a="http://schemas.openxmlformats.org/drawingml/2006/main">
            <a:pPr>
              <a:defRPr sz="1650" b="1">
                <a:solidFill>
                  <a:srgbClr val="BBE6CE"/>
                </a:solidFill>
                <a:latin typeface="Avenir Next"/>
                <a:ea typeface="Avenir Next"/>
                <a:cs typeface="Avenir Next"/>
              </a:defRPr>
            </a:pPr>
            <a:r>
              <a:rPr sz="1650" b="1">
                <a:solidFill>
                  <a:srgbClr val="BBE6CE"/>
                </a:solidFill>
                <a:latin typeface="Avenir Next"/>
                <a:ea typeface="Avenir Next"/>
                <a:cs typeface="Avenir Next"/>
              </a:rPr>
              <a:t>Launch candidate</a:t>
            </a:r>
          </a:p>
        </p:txBody>
      </p:sp>
      <p:sp>
        <p:nvSpPr>
          <p:cNvPr id="8" name="Coconut&#10;strips">
            <a:extLst xmlns:a="http://schemas.openxmlformats.org/drawingml/2006/main">
              <a:ext uri="{FF2B5EF4-FFF2-40B4-BE49-F238E27FC236}">
                <a16:creationId xmlns:a16="http://schemas.microsoft.com/office/drawing/2014/main" id="{BA666D9E-E74D-487E-A3E3-6E493DE741B2}"/>
              </a:ext>
            </a:extLst>
          </p:cNvPr>
          <p:cNvSpPr>
            <a:spLocks xmlns:a="http://schemas.openxmlformats.org/drawingml/2006/main" noGrp="1"/>
          </p:cNvSpPr>
          <p:nvPr/>
        </p:nvSpPr>
        <p:spPr>
          <a:xfrm xmlns:a="http://schemas.openxmlformats.org/drawingml/2006/main">
            <a:off x="533400" y="3371850"/>
            <a:ext cx="3162300" cy="1190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3675" b="1">
                <a:solidFill>
                  <a:srgbClr val="FFFDF7"/>
                </a:solidFill>
                <a:latin typeface="Avenir Next"/>
                <a:ea typeface="Avenir Next"/>
                <a:cs typeface="Avenir Next"/>
              </a:defRPr>
            </a:defPPr>
            <a:lvl1pPr>
              <a:defRPr sz="3675" b="1">
                <a:solidFill>
                  <a:srgbClr val="FFFDF7"/>
                </a:solidFill>
                <a:latin typeface="Avenir Next"/>
                <a:ea typeface="Avenir Next"/>
                <a:cs typeface="Avenir Next"/>
              </a:defRPr>
            </a:lvl1pPr>
            <a:lvl2pPr>
              <a:defRPr sz="3675" b="1">
                <a:solidFill>
                  <a:srgbClr val="FFFDF7"/>
                </a:solidFill>
                <a:latin typeface="Avenir Next"/>
                <a:ea typeface="Avenir Next"/>
                <a:cs typeface="Avenir Next"/>
              </a:defRPr>
            </a:lvl2pPr>
            <a:lvl3pPr>
              <a:defRPr sz="3675" b="1">
                <a:solidFill>
                  <a:srgbClr val="FFFDF7"/>
                </a:solidFill>
                <a:latin typeface="Avenir Next"/>
                <a:ea typeface="Avenir Next"/>
                <a:cs typeface="Avenir Next"/>
              </a:defRPr>
            </a:lvl3pPr>
            <a:lvl4pPr>
              <a:defRPr sz="3675" b="1">
                <a:solidFill>
                  <a:srgbClr val="FFFDF7"/>
                </a:solidFill>
                <a:latin typeface="Avenir Next"/>
                <a:ea typeface="Avenir Next"/>
                <a:cs typeface="Avenir Next"/>
              </a:defRPr>
            </a:lvl4pPr>
            <a:lvl5pPr>
              <a:defRPr sz="3675" b="1">
                <a:solidFill>
                  <a:srgbClr val="FFFDF7"/>
                </a:solidFill>
                <a:latin typeface="Avenir Next"/>
                <a:ea typeface="Avenir Next"/>
                <a:cs typeface="Avenir Next"/>
              </a:defRPr>
            </a:lvl5pPr>
            <a:lvl6pPr>
              <a:defRPr sz="3675" b="1">
                <a:solidFill>
                  <a:srgbClr val="FFFDF7"/>
                </a:solidFill>
                <a:latin typeface="Avenir Next"/>
                <a:ea typeface="Avenir Next"/>
                <a:cs typeface="Avenir Next"/>
              </a:defRPr>
            </a:lvl6pPr>
            <a:lvl7pPr>
              <a:defRPr sz="3675" b="1">
                <a:solidFill>
                  <a:srgbClr val="FFFDF7"/>
                </a:solidFill>
                <a:latin typeface="Avenir Next"/>
                <a:ea typeface="Avenir Next"/>
                <a:cs typeface="Avenir Next"/>
              </a:defRPr>
            </a:lvl7pPr>
            <a:lvl8pPr>
              <a:defRPr sz="3675" b="1">
                <a:solidFill>
                  <a:srgbClr val="FFFDF7"/>
                </a:solidFill>
                <a:latin typeface="Avenir Next"/>
                <a:ea typeface="Avenir Next"/>
                <a:cs typeface="Avenir Next"/>
              </a:defRPr>
            </a:lvl8pPr>
            <a:lvl9pPr>
              <a:defRPr sz="3675" b="1">
                <a:solidFill>
                  <a:srgbClr val="FFFDF7"/>
                </a:solidFill>
                <a:latin typeface="Avenir Next"/>
                <a:ea typeface="Avenir Next"/>
                <a:cs typeface="Avenir Next"/>
              </a:defRPr>
            </a:lvl9pPr>
          </a:lstStyle>
          <a:p xmlns:a="http://schemas.openxmlformats.org/drawingml/2006/main">
            <a:pPr>
              <a:defRPr sz="3675" b="1">
                <a:solidFill>
                  <a:srgbClr val="FFFDF7"/>
                </a:solidFill>
                <a:latin typeface="Avenir Next"/>
                <a:ea typeface="Avenir Next"/>
                <a:cs typeface="Avenir Next"/>
              </a:defRPr>
            </a:pPr>
            <a:r>
              <a:rPr sz="3675" b="1">
                <a:solidFill>
                  <a:srgbClr val="FFFDF7"/>
                </a:solidFill>
                <a:latin typeface="Avenir Next"/>
                <a:ea typeface="Avenir Next"/>
                <a:cs typeface="Avenir Next"/>
              </a:rPr>
              <a:t>Coconut</a:t>
            </a:r>
          </a:p>
          <a:p xmlns:a="http://schemas.openxmlformats.org/drawingml/2006/main">
            <a:pPr>
              <a:defRPr sz="3675" b="1">
                <a:solidFill>
                  <a:srgbClr val="FFFDF7"/>
                </a:solidFill>
                <a:latin typeface="Avenir Next"/>
                <a:ea typeface="Avenir Next"/>
                <a:cs typeface="Avenir Next"/>
              </a:defRPr>
            </a:pPr>
            <a:r>
              <a:rPr sz="3675" b="1">
                <a:solidFill>
                  <a:srgbClr val="FFFDF7"/>
                </a:solidFill>
                <a:latin typeface="Avenir Next"/>
                <a:ea typeface="Avenir Next"/>
                <a:cs typeface="Avenir Next"/>
              </a:rPr>
              <a:t>strips</a:t>
            </a:r>
          </a:p>
        </p:txBody>
      </p:sp>
      <p:sp>
        <p:nvSpPr>
          <p:cNvPr id="9" name="Other formats follow product and economic validation.">
            <a:extLst xmlns:a="http://schemas.openxmlformats.org/drawingml/2006/main">
              <a:ext uri="{FF2B5EF4-FFF2-40B4-BE49-F238E27FC236}">
                <a16:creationId xmlns:a16="http://schemas.microsoft.com/office/drawing/2014/main" id="{6FFAE660-8728-4822-890D-E0F55DEC0469}"/>
              </a:ext>
            </a:extLst>
          </p:cNvPr>
          <p:cNvSpPr>
            <a:spLocks xmlns:a="http://schemas.openxmlformats.org/drawingml/2006/main" noGrp="1"/>
          </p:cNvSpPr>
          <p:nvPr/>
        </p:nvSpPr>
        <p:spPr>
          <a:xfrm xmlns:a="http://schemas.openxmlformats.org/drawingml/2006/main">
            <a:off x="533400" y="4981575"/>
            <a:ext cx="3048000" cy="9810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875" b="0">
                <a:solidFill>
                  <a:srgbClr val="FFFDF7"/>
                </a:solidFill>
                <a:latin typeface="Avenir Next"/>
                <a:ea typeface="Avenir Next"/>
                <a:cs typeface="Avenir Next"/>
              </a:defRPr>
            </a:defPPr>
            <a:lvl1pPr>
              <a:defRPr sz="1875" b="0">
                <a:solidFill>
                  <a:srgbClr val="FFFDF7"/>
                </a:solidFill>
                <a:latin typeface="Avenir Next"/>
                <a:ea typeface="Avenir Next"/>
                <a:cs typeface="Avenir Next"/>
              </a:defRPr>
            </a:lvl1pPr>
            <a:lvl2pPr>
              <a:defRPr sz="1875" b="0">
                <a:solidFill>
                  <a:srgbClr val="FFFDF7"/>
                </a:solidFill>
                <a:latin typeface="Avenir Next"/>
                <a:ea typeface="Avenir Next"/>
                <a:cs typeface="Avenir Next"/>
              </a:defRPr>
            </a:lvl2pPr>
            <a:lvl3pPr>
              <a:defRPr sz="1875" b="0">
                <a:solidFill>
                  <a:srgbClr val="FFFDF7"/>
                </a:solidFill>
                <a:latin typeface="Avenir Next"/>
                <a:ea typeface="Avenir Next"/>
                <a:cs typeface="Avenir Next"/>
              </a:defRPr>
            </a:lvl3pPr>
            <a:lvl4pPr>
              <a:defRPr sz="1875" b="0">
                <a:solidFill>
                  <a:srgbClr val="FFFDF7"/>
                </a:solidFill>
                <a:latin typeface="Avenir Next"/>
                <a:ea typeface="Avenir Next"/>
                <a:cs typeface="Avenir Next"/>
              </a:defRPr>
            </a:lvl4pPr>
            <a:lvl5pPr>
              <a:defRPr sz="1875" b="0">
                <a:solidFill>
                  <a:srgbClr val="FFFDF7"/>
                </a:solidFill>
                <a:latin typeface="Avenir Next"/>
                <a:ea typeface="Avenir Next"/>
                <a:cs typeface="Avenir Next"/>
              </a:defRPr>
            </a:lvl5pPr>
            <a:lvl6pPr>
              <a:defRPr sz="1875" b="0">
                <a:solidFill>
                  <a:srgbClr val="FFFDF7"/>
                </a:solidFill>
                <a:latin typeface="Avenir Next"/>
                <a:ea typeface="Avenir Next"/>
                <a:cs typeface="Avenir Next"/>
              </a:defRPr>
            </a:lvl6pPr>
            <a:lvl7pPr>
              <a:defRPr sz="1875" b="0">
                <a:solidFill>
                  <a:srgbClr val="FFFDF7"/>
                </a:solidFill>
                <a:latin typeface="Avenir Next"/>
                <a:ea typeface="Avenir Next"/>
                <a:cs typeface="Avenir Next"/>
              </a:defRPr>
            </a:lvl7pPr>
            <a:lvl8pPr>
              <a:defRPr sz="1875" b="0">
                <a:solidFill>
                  <a:srgbClr val="FFFDF7"/>
                </a:solidFill>
                <a:latin typeface="Avenir Next"/>
                <a:ea typeface="Avenir Next"/>
                <a:cs typeface="Avenir Next"/>
              </a:defRPr>
            </a:lvl8pPr>
            <a:lvl9pPr>
              <a:defRPr sz="1875" b="0">
                <a:solidFill>
                  <a:srgbClr val="FFFDF7"/>
                </a:solidFill>
                <a:latin typeface="Avenir Next"/>
                <a:ea typeface="Avenir Next"/>
                <a:cs typeface="Avenir Next"/>
              </a:defRPr>
            </a:lvl9pPr>
          </a:lstStyle>
          <a:p xmlns:a="http://schemas.openxmlformats.org/drawingml/2006/main">
            <a:pPr>
              <a:defRPr sz="1875" b="0">
                <a:solidFill>
                  <a:srgbClr val="FFFDF7"/>
                </a:solidFill>
                <a:latin typeface="Avenir Next"/>
                <a:ea typeface="Avenir Next"/>
                <a:cs typeface="Avenir Next"/>
              </a:defRPr>
            </a:pPr>
            <a:r>
              <a:rPr sz="1875" b="0">
                <a:solidFill>
                  <a:srgbClr val="FFFDF7"/>
                </a:solidFill>
                <a:latin typeface="Avenir Next"/>
                <a:ea typeface="Avenir Next"/>
                <a:cs typeface="Avenir Next"/>
              </a:rPr>
              <a:t>Other formats follow product and economic validation.</a:t>
            </a:r>
          </a:p>
        </p:txBody>
      </p:sp>
      <p:sp>
        <p:nvSpPr>
          <p:cNvPr id="10" name="Product concepts. Timing follows taste, costs, shelf life and fulfillm">
            <a:extLst xmlns:a="http://schemas.openxmlformats.org/drawingml/2006/main">
              <a:ext uri="{FF2B5EF4-FFF2-40B4-BE49-F238E27FC236}">
                <a16:creationId xmlns:a16="http://schemas.microsoft.com/office/drawing/2014/main" id="{2BD88D17-0BA1-479D-8F01-305767678411}"/>
              </a:ext>
            </a:extLst>
          </p:cNvPr>
          <p:cNvSpPr>
            <a:spLocks xmlns:a="http://schemas.openxmlformats.org/drawingml/2006/main" noGrp="1"/>
          </p:cNvSpPr>
          <p:nvPr/>
        </p:nvSpPr>
        <p:spPr>
          <a:xfrm xmlns:a="http://schemas.openxmlformats.org/drawingml/2006/main">
            <a:off x="533400" y="6372225"/>
            <a:ext cx="1095375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125" b="0">
                <a:solidFill>
                  <a:srgbClr val="BBE6CE"/>
                </a:solidFill>
                <a:latin typeface="Avenir Next"/>
                <a:ea typeface="Avenir Next"/>
                <a:cs typeface="Avenir Next"/>
              </a:defRPr>
            </a:defPPr>
            <a:lvl1pPr>
              <a:defRPr sz="1125" b="0">
                <a:solidFill>
                  <a:srgbClr val="BBE6CE"/>
                </a:solidFill>
                <a:latin typeface="Avenir Next"/>
                <a:ea typeface="Avenir Next"/>
                <a:cs typeface="Avenir Next"/>
              </a:defRPr>
            </a:lvl1pPr>
            <a:lvl2pPr>
              <a:defRPr sz="1125" b="0">
                <a:solidFill>
                  <a:srgbClr val="BBE6CE"/>
                </a:solidFill>
                <a:latin typeface="Avenir Next"/>
                <a:ea typeface="Avenir Next"/>
                <a:cs typeface="Avenir Next"/>
              </a:defRPr>
            </a:lvl2pPr>
            <a:lvl3pPr>
              <a:defRPr sz="1125" b="0">
                <a:solidFill>
                  <a:srgbClr val="BBE6CE"/>
                </a:solidFill>
                <a:latin typeface="Avenir Next"/>
                <a:ea typeface="Avenir Next"/>
                <a:cs typeface="Avenir Next"/>
              </a:defRPr>
            </a:lvl3pPr>
            <a:lvl4pPr>
              <a:defRPr sz="1125" b="0">
                <a:solidFill>
                  <a:srgbClr val="BBE6CE"/>
                </a:solidFill>
                <a:latin typeface="Avenir Next"/>
                <a:ea typeface="Avenir Next"/>
                <a:cs typeface="Avenir Next"/>
              </a:defRPr>
            </a:lvl4pPr>
            <a:lvl5pPr>
              <a:defRPr sz="1125" b="0">
                <a:solidFill>
                  <a:srgbClr val="BBE6CE"/>
                </a:solidFill>
                <a:latin typeface="Avenir Next"/>
                <a:ea typeface="Avenir Next"/>
                <a:cs typeface="Avenir Next"/>
              </a:defRPr>
            </a:lvl5pPr>
            <a:lvl6pPr>
              <a:defRPr sz="1125" b="0">
                <a:solidFill>
                  <a:srgbClr val="BBE6CE"/>
                </a:solidFill>
                <a:latin typeface="Avenir Next"/>
                <a:ea typeface="Avenir Next"/>
                <a:cs typeface="Avenir Next"/>
              </a:defRPr>
            </a:lvl6pPr>
            <a:lvl7pPr>
              <a:defRPr sz="1125" b="0">
                <a:solidFill>
                  <a:srgbClr val="BBE6CE"/>
                </a:solidFill>
                <a:latin typeface="Avenir Next"/>
                <a:ea typeface="Avenir Next"/>
                <a:cs typeface="Avenir Next"/>
              </a:defRPr>
            </a:lvl7pPr>
            <a:lvl8pPr>
              <a:defRPr sz="1125" b="0">
                <a:solidFill>
                  <a:srgbClr val="BBE6CE"/>
                </a:solidFill>
                <a:latin typeface="Avenir Next"/>
                <a:ea typeface="Avenir Next"/>
                <a:cs typeface="Avenir Next"/>
              </a:defRPr>
            </a:lvl8pPr>
            <a:lvl9pPr>
              <a:defRPr sz="1125" b="0">
                <a:solidFill>
                  <a:srgbClr val="BBE6CE"/>
                </a:solidFill>
                <a:latin typeface="Avenir Next"/>
                <a:ea typeface="Avenir Next"/>
                <a:cs typeface="Avenir Next"/>
              </a:defRPr>
            </a:lvl9pPr>
          </a:lstStyle>
          <a:p xmlns:a="http://schemas.openxmlformats.org/drawingml/2006/main">
            <a:pPr>
              <a:defRPr sz="1125" b="0">
                <a:solidFill>
                  <a:srgbClr val="BBE6CE"/>
                </a:solidFill>
                <a:latin typeface="Avenir Next"/>
                <a:ea typeface="Avenir Next"/>
                <a:cs typeface="Avenir Next"/>
              </a:defRPr>
            </a:pPr>
            <a:r>
              <a:rPr sz="1125" b="0">
                <a:solidFill>
                  <a:srgbClr val="BBE6CE"/>
                </a:solidFill>
                <a:latin typeface="Avenir Next"/>
                <a:ea typeface="Avenir Next"/>
                <a:cs typeface="Avenir Next"/>
              </a:rPr>
              <a:t>Product concepts. Timing follows taste, costs, shelf life and fulfillment readiness.</a:t>
            </a:r>
          </a:p>
        </p:txBody>
      </p:sp>
    </p:spTree>
    <p:extLst>
      <p:ext uri="{BB962C8B-B14F-4D97-AF65-F5344CB8AC3E}">
        <p14:creationId xmlns:p14="http://schemas.microsoft.com/office/powerpoint/2010/main" val="1549065749"/>
      </p:ext>
    </p:extLst>
  </p:cSld>
</p:sld>
</file>

<file path=ppt/slides/slide5.xml><?xml version="1.0" encoding="utf-8"?>
<p:sld xmlns:p="http://schemas.openxmlformats.org/presentationml/2006/main">
  <p:cSld>
    <p:bg>
      <p:bgPr>
        <a:solidFill xmlns:a="http://schemas.openxmlformats.org/drawingml/2006/main">
          <a:srgbClr val="A62469"/>
        </a:solidFill>
      </p:bgPr>
    </p:bg>
    <p:spTree>
      <p:nvGrpSpPr>
        <p:cNvPr id="1" name=""/>
        <p:cNvGrpSpPr/>
        <p:nvPr/>
      </p:nvGrpSpPr>
      <p:grpSpPr>
        <a:xfrm xmlns:a="http://schemas.openxmlformats.org/drawingml/2006/main"/>
      </p:grpSpPr>
      <p:sp>
        <p:nvSpPr>
          <p:cNvPr id="8" name="SnackPar">
            <a:extLst xmlns:a="http://schemas.openxmlformats.org/drawingml/2006/main">
              <a:ext uri="{FF2B5EF4-FFF2-40B4-BE49-F238E27FC236}">
                <a16:creationId xmlns:a16="http://schemas.microsoft.com/office/drawing/2014/main" id="{E8655C22-1A1C-4698-96C9-7CB2FCCF86AF}"/>
              </a:ext>
            </a:extLst>
          </p:cNvPr>
          <p:cNvSpPr>
            <a:spLocks xmlns:a="http://schemas.openxmlformats.org/drawingml/2006/main" noGrp="1"/>
          </p:cNvSpPr>
          <p:nvPr/>
        </p:nvSpPr>
        <p:spPr>
          <a:xfrm xmlns:a="http://schemas.openxmlformats.org/drawingml/2006/main">
            <a:off x="533400" y="352425"/>
            <a:ext cx="2381250" cy="4191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100" b="0">
                <a:solidFill>
                  <a:srgbClr val="FFD7E6"/>
                </a:solidFill>
                <a:latin typeface="Arial Rounded MT Bold"/>
                <a:ea typeface="Arial Rounded MT Bold"/>
                <a:cs typeface="Arial Rounded MT Bold"/>
              </a:defRPr>
            </a:pPr>
            <a:r>
              <a:rPr sz="2100" b="0">
                <a:solidFill>
                  <a:srgbClr val="FFD7E6"/>
                </a:solidFill>
                <a:latin typeface="Arial Rounded MT Bold"/>
                <a:ea typeface="Arial Rounded MT Bold"/>
                <a:cs typeface="Arial Rounded MT Bold"/>
              </a:rPr>
              <a:t>SnackPar</a:t>
            </a:r>
          </a:p>
        </p:txBody>
      </p:sp>
      <p:sp>
        <p:nvSpPr>
          <p:cNvPr id="2" name="05">
            <a:extLst xmlns:a="http://schemas.openxmlformats.org/drawingml/2006/main">
              <a:ext uri="{FF2B5EF4-FFF2-40B4-BE49-F238E27FC236}">
                <a16:creationId xmlns:a16="http://schemas.microsoft.com/office/drawing/2014/main" id="{CE8DB6E0-1FC6-4C7D-9CE9-EE42D7D73541}"/>
              </a:ext>
            </a:extLst>
          </p:cNvPr>
          <p:cNvSpPr>
            <a:spLocks xmlns:a="http://schemas.openxmlformats.org/drawingml/2006/main" noGrp="1"/>
          </p:cNvSpPr>
          <p:nvPr/>
        </p:nvSpPr>
        <p:spPr>
          <a:xfrm xmlns:a="http://schemas.openxmlformats.org/drawingml/2006/main">
            <a:off x="11144250" y="361950"/>
            <a:ext cx="514350"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lgn="r">
              <a:defRPr sz="1350" b="0">
                <a:solidFill>
                  <a:srgbClr val="FFD7E6"/>
                </a:solidFill>
                <a:latin typeface="Avenir Next"/>
                <a:ea typeface="Avenir Next"/>
                <a:cs typeface="Avenir Next"/>
              </a:defRPr>
            </a:pPr>
            <a:r>
              <a:rPr sz="1350" b="0">
                <a:solidFill>
                  <a:srgbClr val="FFD7E6"/>
                </a:solidFill>
                <a:latin typeface="Avenir Next"/>
                <a:ea typeface="Avenir Next"/>
                <a:cs typeface="Avenir Next"/>
              </a:rPr>
              <a:t>05</a:t>
            </a:r>
          </a:p>
        </p:txBody>
      </p:sp>
      <p:pic>
        <p:nvPicPr>
          <p:cNvPr id="10" name=""/>
          <p:cNvPicPr>
            <a:picLocks xmlns:a="http://schemas.openxmlformats.org/drawingml/2006/main" noChangeAspect="1"/>
          </p:cNvPicPr>
          <p:nvPr/>
        </p:nvPicPr>
        <p:blipFill>
          <a:blip xmlns:r="http://schemas.openxmlformats.org/officeDocument/2006/relationships" xmlns:a="http://schemas.openxmlformats.org/drawingml/2006/main" r:embed="Rac4ca9bc66204bf2"/>
          <a:stretch xmlns:a="http://schemas.openxmlformats.org/drawingml/2006/main"/>
        </p:blipFill>
        <p:spPr>
          <a:xfrm xmlns:a="http://schemas.openxmlformats.org/drawingml/2006/main">
            <a:off x="438150" y="1838325"/>
            <a:ext cx="4876800" cy="3657600"/>
          </a:xfrm>
          <a:prstGeom xmlns:a="http://schemas.openxmlformats.org/drawingml/2006/main" prst="rect">
            <a:avLst/>
          </a:prstGeom>
        </p:spPr>
      </p:pic>
      <p:sp>
        <p:nvSpPr>
          <p:cNvPr id="4" name="Food first.&#10;Golf in the&#10;attitude">
            <a:extLst xmlns:a="http://schemas.openxmlformats.org/drawingml/2006/main">
              <a:ext uri="{FF2B5EF4-FFF2-40B4-BE49-F238E27FC236}">
                <a16:creationId xmlns:a16="http://schemas.microsoft.com/office/drawing/2014/main" id="{43357E0B-3482-4681-A9F5-69720BFB462D}"/>
              </a:ext>
            </a:extLst>
          </p:cNvPr>
          <p:cNvSpPr>
            <a:spLocks xmlns:a="http://schemas.openxmlformats.org/drawingml/2006/main" noGrp="1"/>
          </p:cNvSpPr>
          <p:nvPr/>
        </p:nvSpPr>
        <p:spPr>
          <a:xfrm xmlns:a="http://schemas.openxmlformats.org/drawingml/2006/main">
            <a:off x="6162675" y="1238250"/>
            <a:ext cx="5505450" cy="2381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5250" b="1">
                <a:solidFill>
                  <a:srgbClr val="FFD7E6"/>
                </a:solidFill>
                <a:latin typeface="Avenir Next"/>
                <a:ea typeface="Avenir Next"/>
                <a:cs typeface="Avenir Next"/>
              </a:defRPr>
            </a:pPr>
            <a:r>
              <a:rPr sz="5250" b="1">
                <a:solidFill>
                  <a:srgbClr val="FFD7E6"/>
                </a:solidFill>
                <a:latin typeface="Avenir Next"/>
                <a:ea typeface="Avenir Next"/>
                <a:cs typeface="Avenir Next"/>
              </a:rPr>
              <a:t>Food first.</a:t>
            </a:r>
          </a:p>
          <a:p xmlns:a="http://schemas.openxmlformats.org/drawingml/2006/main">
            <a:pPr>
              <a:defRPr sz="5250" b="1">
                <a:solidFill>
                  <a:srgbClr val="FFD7E6"/>
                </a:solidFill>
                <a:latin typeface="Avenir Next"/>
                <a:ea typeface="Avenir Next"/>
                <a:cs typeface="Avenir Next"/>
              </a:defRPr>
            </a:pPr>
            <a:r>
              <a:rPr sz="5250" b="1">
                <a:solidFill>
                  <a:srgbClr val="FFD7E6"/>
                </a:solidFill>
                <a:latin typeface="Avenir Next"/>
                <a:ea typeface="Avenir Next"/>
                <a:cs typeface="Avenir Next"/>
              </a:rPr>
              <a:t>Golf in the</a:t>
            </a:r>
          </a:p>
          <a:p xmlns:a="http://schemas.openxmlformats.org/drawingml/2006/main">
            <a:pPr>
              <a:defRPr sz="5250" b="1">
                <a:solidFill>
                  <a:srgbClr val="FFD7E6"/>
                </a:solidFill>
                <a:latin typeface="Avenir Next"/>
                <a:ea typeface="Avenir Next"/>
                <a:cs typeface="Avenir Next"/>
              </a:defRPr>
            </a:pPr>
            <a:r>
              <a:rPr sz="5250" b="1">
                <a:solidFill>
                  <a:srgbClr val="FFD7E6"/>
                </a:solidFill>
                <a:latin typeface="Avenir Next"/>
                <a:ea typeface="Avenir Next"/>
                <a:cs typeface="Avenir Next"/>
              </a:rPr>
              <a:t>attitude</a:t>
            </a:r>
          </a:p>
        </p:txBody>
      </p:sp>
      <p:sp>
        <p:nvSpPr>
          <p:cNvPr id="5" name="Bold product colors. Familiar snacks.&#10;A playful world people can join.">
            <a:extLst xmlns:a="http://schemas.openxmlformats.org/drawingml/2006/main">
              <a:ext uri="{FF2B5EF4-FFF2-40B4-BE49-F238E27FC236}">
                <a16:creationId xmlns:a16="http://schemas.microsoft.com/office/drawing/2014/main" id="{9F4DE33E-EB91-4085-B1FA-A5A376FDF4FA}"/>
              </a:ext>
            </a:extLst>
          </p:cNvPr>
          <p:cNvSpPr>
            <a:spLocks xmlns:a="http://schemas.openxmlformats.org/drawingml/2006/main" noGrp="1"/>
          </p:cNvSpPr>
          <p:nvPr/>
        </p:nvSpPr>
        <p:spPr>
          <a:xfrm xmlns:a="http://schemas.openxmlformats.org/drawingml/2006/main">
            <a:off x="6200775" y="3981450"/>
            <a:ext cx="5257800" cy="8953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100" b="0">
                <a:solidFill>
                  <a:srgbClr val="FFFFFF"/>
                </a:solidFill>
                <a:latin typeface="Avenir Next"/>
                <a:ea typeface="Avenir Next"/>
                <a:cs typeface="Avenir Next"/>
              </a:defRPr>
            </a:pPr>
            <a:r>
              <a:rPr sz="2100" b="0">
                <a:solidFill>
                  <a:srgbClr val="FFFFFF"/>
                </a:solidFill>
                <a:latin typeface="Avenir Next"/>
                <a:ea typeface="Avenir Next"/>
                <a:cs typeface="Avenir Next"/>
              </a:rPr>
              <a:t>Bold product colors. Familiar snacks.</a:t>
            </a:r>
          </a:p>
          <a:p xmlns:a="http://schemas.openxmlformats.org/drawingml/2006/main">
            <a:pPr>
              <a:defRPr sz="2100" b="0">
                <a:solidFill>
                  <a:srgbClr val="FFFFFF"/>
                </a:solidFill>
                <a:latin typeface="Avenir Next"/>
                <a:ea typeface="Avenir Next"/>
                <a:cs typeface="Avenir Next"/>
              </a:defRPr>
            </a:pPr>
            <a:r>
              <a:rPr sz="2100" b="0">
                <a:solidFill>
                  <a:srgbClr val="FFFFFF"/>
                </a:solidFill>
                <a:latin typeface="Avenir Next"/>
                <a:ea typeface="Avenir Next"/>
                <a:cs typeface="Avenir Next"/>
              </a:rPr>
              <a:t>A playful world people can join.</a:t>
            </a:r>
          </a:p>
        </p:txBody>
      </p:sp>
      <p:sp>
        <p:nvSpPr>
          <p:cNvPr id="6" name="The ambition is everyday appeal, with golf as the point of introductio">
            <a:extLst xmlns:a="http://schemas.openxmlformats.org/drawingml/2006/main">
              <a:ext uri="{FF2B5EF4-FFF2-40B4-BE49-F238E27FC236}">
                <a16:creationId xmlns:a16="http://schemas.microsoft.com/office/drawing/2014/main" id="{C3D5C591-284A-44D3-B2B2-E63BED33B5F0}"/>
              </a:ext>
            </a:extLst>
          </p:cNvPr>
          <p:cNvSpPr>
            <a:spLocks xmlns:a="http://schemas.openxmlformats.org/drawingml/2006/main" noGrp="1"/>
          </p:cNvSpPr>
          <p:nvPr/>
        </p:nvSpPr>
        <p:spPr>
          <a:xfrm xmlns:a="http://schemas.openxmlformats.org/drawingml/2006/main">
            <a:off x="6200775" y="5153025"/>
            <a:ext cx="5181600" cy="809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025" b="0">
                <a:solidFill>
                  <a:srgbClr val="FFFFFF"/>
                </a:solidFill>
                <a:latin typeface="Avenir Next"/>
                <a:ea typeface="Avenir Next"/>
                <a:cs typeface="Avenir Next"/>
              </a:defRPr>
            </a:pPr>
            <a:r>
              <a:rPr sz="2025" b="0">
                <a:solidFill>
                  <a:srgbClr val="FFFFFF"/>
                </a:solidFill>
                <a:latin typeface="Avenir Next"/>
                <a:ea typeface="Avenir Next"/>
                <a:cs typeface="Avenir Next"/>
              </a:rPr>
              <a:t>The ambition is everyday appeal, with golf as the point of introduction.</a:t>
            </a:r>
          </a:p>
        </p:txBody>
      </p:sp>
      <p:sp>
        <p:nvSpPr>
          <p:cNvPr id="7" name="Visual identity and product artwork are concepts. Consumer preference ">
            <a:extLst xmlns:a="http://schemas.openxmlformats.org/drawingml/2006/main">
              <a:ext uri="{FF2B5EF4-FFF2-40B4-BE49-F238E27FC236}">
                <a16:creationId xmlns:a16="http://schemas.microsoft.com/office/drawing/2014/main" id="{591F75AC-D80D-4A47-A4DA-59471BD342AC}"/>
              </a:ext>
            </a:extLst>
          </p:cNvPr>
          <p:cNvSpPr>
            <a:spLocks xmlns:a="http://schemas.openxmlformats.org/drawingml/2006/main" noGrp="1"/>
          </p:cNvSpPr>
          <p:nvPr/>
        </p:nvSpPr>
        <p:spPr>
          <a:xfrm xmlns:a="http://schemas.openxmlformats.org/drawingml/2006/main">
            <a:off x="533400" y="6372225"/>
            <a:ext cx="1095375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125" b="0">
                <a:solidFill>
                  <a:srgbClr val="FFD7E6"/>
                </a:solidFill>
                <a:latin typeface="Avenir Next"/>
                <a:ea typeface="Avenir Next"/>
                <a:cs typeface="Avenir Next"/>
              </a:defRPr>
            </a:pPr>
            <a:r>
              <a:rPr sz="1125" b="0">
                <a:solidFill>
                  <a:srgbClr val="FFD7E6"/>
                </a:solidFill>
                <a:latin typeface="Avenir Next"/>
                <a:ea typeface="Avenir Next"/>
                <a:cs typeface="Avenir Next"/>
              </a:rPr>
              <a:t>Visual identity and product artwork are concepts. Consumer preference still needs testing.</a:t>
            </a:r>
          </a:p>
        </p:txBody>
      </p:sp>
    </p:spTree>
    <p:extLst>
      <p:ext uri="{BB962C8B-B14F-4D97-AF65-F5344CB8AC3E}">
        <p14:creationId xmlns:p14="http://schemas.microsoft.com/office/powerpoint/2010/main" val="2136027051"/>
      </p:ext>
    </p:extLst>
  </p:cSld>
</p:sld>
</file>

<file path=ppt/slides/slide6.xml><?xml version="1.0" encoding="utf-8"?>
<p:sld xmlns:p="http://schemas.openxmlformats.org/presentationml/2006/main">
  <p:cSld>
    <p:bg>
      <p:bgPr>
        <a:solidFill xmlns:a="http://schemas.openxmlformats.org/drawingml/2006/main">
          <a:srgbClr val="FFFDF7"/>
        </a:solidFill>
      </p:bgPr>
    </p:bg>
    <p:spTree>
      <p:nvGrpSpPr>
        <p:cNvPr id="1" name=""/>
        <p:cNvGrpSpPr/>
        <p:nvPr/>
      </p:nvGrpSpPr>
      <p:grpSpPr>
        <a:xfrm xmlns:a="http://schemas.openxmlformats.org/drawingml/2006/main"/>
      </p:grpSpPr>
      <p:sp>
        <p:nvSpPr>
          <p:cNvPr id="13" name="SnackPar">
            <a:extLst xmlns:a="http://schemas.openxmlformats.org/drawingml/2006/main">
              <a:ext uri="{FF2B5EF4-FFF2-40B4-BE49-F238E27FC236}">
                <a16:creationId xmlns:a16="http://schemas.microsoft.com/office/drawing/2014/main" id="{D0A3955A-23F8-4BB4-91E6-393FAE03C407}"/>
              </a:ext>
            </a:extLst>
          </p:cNvPr>
          <p:cNvSpPr>
            <a:spLocks xmlns:a="http://schemas.openxmlformats.org/drawingml/2006/main" noGrp="1"/>
          </p:cNvSpPr>
          <p:nvPr/>
        </p:nvSpPr>
        <p:spPr>
          <a:xfrm xmlns:a="http://schemas.openxmlformats.org/drawingml/2006/main">
            <a:off x="533400" y="352425"/>
            <a:ext cx="2381250" cy="4191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100" b="0">
                <a:solidFill>
                  <a:srgbClr val="123D2B"/>
                </a:solidFill>
                <a:latin typeface="Arial Rounded MT Bold"/>
                <a:ea typeface="Arial Rounded MT Bold"/>
                <a:cs typeface="Arial Rounded MT Bold"/>
              </a:defRPr>
            </a:pPr>
            <a:r>
              <a:rPr sz="2100" b="0">
                <a:solidFill>
                  <a:srgbClr val="123D2B"/>
                </a:solidFill>
                <a:latin typeface="Arial Rounded MT Bold"/>
                <a:ea typeface="Arial Rounded MT Bold"/>
                <a:cs typeface="Arial Rounded MT Bold"/>
              </a:rPr>
              <a:t>SnackPar</a:t>
            </a:r>
          </a:p>
        </p:txBody>
      </p:sp>
      <p:sp>
        <p:nvSpPr>
          <p:cNvPr id="2" name="06">
            <a:extLst xmlns:a="http://schemas.openxmlformats.org/drawingml/2006/main">
              <a:ext uri="{FF2B5EF4-FFF2-40B4-BE49-F238E27FC236}">
                <a16:creationId xmlns:a16="http://schemas.microsoft.com/office/drawing/2014/main" id="{0E12D51E-8FC4-49CF-B573-DD2E75B5A34E}"/>
              </a:ext>
            </a:extLst>
          </p:cNvPr>
          <p:cNvSpPr>
            <a:spLocks xmlns:a="http://schemas.openxmlformats.org/drawingml/2006/main" noGrp="1"/>
          </p:cNvSpPr>
          <p:nvPr/>
        </p:nvSpPr>
        <p:spPr>
          <a:xfrm xmlns:a="http://schemas.openxmlformats.org/drawingml/2006/main">
            <a:off x="11144250" y="361950"/>
            <a:ext cx="514350"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lgn="r">
              <a:defRPr sz="1350" b="0">
                <a:solidFill>
                  <a:srgbClr val="123D2B"/>
                </a:solidFill>
                <a:latin typeface="Avenir Next"/>
                <a:ea typeface="Avenir Next"/>
                <a:cs typeface="Avenir Next"/>
              </a:defRPr>
            </a:pPr>
            <a:r>
              <a:rPr sz="1350" b="0">
                <a:solidFill>
                  <a:srgbClr val="123D2B"/>
                </a:solidFill>
                <a:latin typeface="Avenir Next"/>
                <a:ea typeface="Avenir Next"/>
                <a:cs typeface="Avenir Next"/>
              </a:rPr>
              <a:t>06</a:t>
            </a:r>
          </a:p>
        </p:txBody>
      </p:sp>
      <p:sp>
        <p:nvSpPr>
          <p:cNvPr id="3" name="Bryson as a potential brand partner">
            <a:extLst xmlns:a="http://schemas.openxmlformats.org/drawingml/2006/main">
              <a:ext uri="{FF2B5EF4-FFF2-40B4-BE49-F238E27FC236}">
                <a16:creationId xmlns:a16="http://schemas.microsoft.com/office/drawing/2014/main" id="{43784385-956F-40C6-B372-3084E39AD2E2}"/>
              </a:ext>
            </a:extLst>
          </p:cNvPr>
          <p:cNvSpPr>
            <a:spLocks xmlns:a="http://schemas.openxmlformats.org/drawingml/2006/main" noGrp="1"/>
          </p:cNvSpPr>
          <p:nvPr/>
        </p:nvSpPr>
        <p:spPr>
          <a:xfrm xmlns:a="http://schemas.openxmlformats.org/drawingml/2006/main">
            <a:off x="533400" y="1076325"/>
            <a:ext cx="10953750" cy="8477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4125" b="1">
                <a:solidFill>
                  <a:srgbClr val="123D2B"/>
                </a:solidFill>
                <a:latin typeface="Avenir Next"/>
                <a:ea typeface="Avenir Next"/>
                <a:cs typeface="Avenir Next"/>
              </a:defRPr>
            </a:pPr>
            <a:r>
              <a:rPr sz="4125" b="1">
                <a:solidFill>
                  <a:srgbClr val="123D2B"/>
                </a:solidFill>
                <a:latin typeface="Avenir Next"/>
                <a:ea typeface="Avenir Next"/>
                <a:cs typeface="Avenir Next"/>
              </a:rPr>
              <a:t>Bryson as a potential brand partner</a:t>
            </a:r>
          </a:p>
        </p:txBody>
      </p:sp>
      <p:sp>
        <p:nvSpPr>
          <p:cNvPr id="4" name="A tangible way for fans to take part">
            <a:extLst xmlns:a="http://schemas.openxmlformats.org/drawingml/2006/main">
              <a:ext uri="{FF2B5EF4-FFF2-40B4-BE49-F238E27FC236}">
                <a16:creationId xmlns:a16="http://schemas.microsoft.com/office/drawing/2014/main" id="{BC6D3030-1234-4140-B216-A932B6C08FB9}"/>
              </a:ext>
            </a:extLst>
          </p:cNvPr>
          <p:cNvSpPr>
            <a:spLocks xmlns:a="http://schemas.openxmlformats.org/drawingml/2006/main" noGrp="1"/>
          </p:cNvSpPr>
          <p:nvPr/>
        </p:nvSpPr>
        <p:spPr>
          <a:xfrm xmlns:a="http://schemas.openxmlformats.org/drawingml/2006/main">
            <a:off x="533400" y="2505075"/>
            <a:ext cx="6286500" cy="9144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3225" b="1">
                <a:solidFill>
                  <a:srgbClr val="123D2B"/>
                </a:solidFill>
                <a:latin typeface="Avenir Next"/>
                <a:ea typeface="Avenir Next"/>
                <a:cs typeface="Avenir Next"/>
              </a:defRPr>
            </a:pPr>
            <a:r>
              <a:rPr sz="3225" b="1">
                <a:solidFill>
                  <a:srgbClr val="123D2B"/>
                </a:solidFill>
                <a:latin typeface="Avenir Next"/>
                <a:ea typeface="Avenir Next"/>
                <a:cs typeface="Avenir Next"/>
              </a:rPr>
              <a:t>A tangible way for fans to take part</a:t>
            </a:r>
          </a:p>
        </p:txBody>
      </p:sp>
      <p:sp>
        <p:nvSpPr>
          <p:cNvPr id="5" name="The right partnership would connect a product he wants to share with a">
            <a:extLst xmlns:a="http://schemas.openxmlformats.org/drawingml/2006/main">
              <a:ext uri="{FF2B5EF4-FFF2-40B4-BE49-F238E27FC236}">
                <a16:creationId xmlns:a16="http://schemas.microsoft.com/office/drawing/2014/main" id="{3EDAC29A-3720-48AF-BE42-13A72AC287DB}"/>
              </a:ext>
            </a:extLst>
          </p:cNvPr>
          <p:cNvSpPr>
            <a:spLocks xmlns:a="http://schemas.openxmlformats.org/drawingml/2006/main" noGrp="1"/>
          </p:cNvSpPr>
          <p:nvPr/>
        </p:nvSpPr>
        <p:spPr>
          <a:xfrm xmlns:a="http://schemas.openxmlformats.org/drawingml/2006/main">
            <a:off x="542925" y="3743325"/>
            <a:ext cx="5524500" cy="1314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250" b="0">
                <a:solidFill>
                  <a:srgbClr val="123D2B"/>
                </a:solidFill>
                <a:latin typeface="Avenir Next"/>
                <a:ea typeface="Avenir Next"/>
                <a:cs typeface="Avenir Next"/>
              </a:defRPr>
            </a:pPr>
            <a:r>
              <a:rPr sz="2250" b="0">
                <a:solidFill>
                  <a:srgbClr val="123D2B"/>
                </a:solidFill>
                <a:latin typeface="Avenir Next"/>
                <a:ea typeface="Avenir Next"/>
                <a:cs typeface="Avenir Next"/>
              </a:rPr>
              <a:t>The right partnership would connect a product he wants to share with a brand people want to buy again.</a:t>
            </a:r>
          </a:p>
        </p:txBody>
      </p:sp>
      <p:sp>
        <p:nvSpPr>
          <p:cNvPr id="6" name="Product involvement">
            <a:extLst xmlns:a="http://schemas.openxmlformats.org/drawingml/2006/main">
              <a:ext uri="{FF2B5EF4-FFF2-40B4-BE49-F238E27FC236}">
                <a16:creationId xmlns:a16="http://schemas.microsoft.com/office/drawing/2014/main" id="{7ED71F28-5B92-413F-8797-8B57A7B717B7}"/>
              </a:ext>
            </a:extLst>
          </p:cNvPr>
          <p:cNvSpPr>
            <a:spLocks xmlns:a="http://schemas.openxmlformats.org/drawingml/2006/main" noGrp="1"/>
          </p:cNvSpPr>
          <p:nvPr/>
        </p:nvSpPr>
        <p:spPr>
          <a:xfrm xmlns:a="http://schemas.openxmlformats.org/drawingml/2006/main">
            <a:off x="7296150" y="2419350"/>
            <a:ext cx="4181475" cy="4095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100" b="1">
                <a:solidFill>
                  <a:srgbClr val="123D2B"/>
                </a:solidFill>
                <a:latin typeface="Avenir Next"/>
                <a:ea typeface="Avenir Next"/>
                <a:cs typeface="Avenir Next"/>
              </a:defRPr>
            </a:pPr>
            <a:r>
              <a:rPr sz="2100" b="1">
                <a:solidFill>
                  <a:srgbClr val="123D2B"/>
                </a:solidFill>
                <a:latin typeface="Avenir Next"/>
                <a:ea typeface="Avenir Next"/>
                <a:cs typeface="Avenir Next"/>
              </a:rPr>
              <a:t>Product involvement</a:t>
            </a:r>
          </a:p>
        </p:txBody>
      </p:sp>
      <p:sp>
        <p:nvSpPr>
          <p:cNvPr id="7" name="Taste, format and brand fit.">
            <a:extLst xmlns:a="http://schemas.openxmlformats.org/drawingml/2006/main">
              <a:ext uri="{FF2B5EF4-FFF2-40B4-BE49-F238E27FC236}">
                <a16:creationId xmlns:a16="http://schemas.microsoft.com/office/drawing/2014/main" id="{0DE5878B-5B8D-4255-B9A1-585E74C53733}"/>
              </a:ext>
            </a:extLst>
          </p:cNvPr>
          <p:cNvSpPr>
            <a:spLocks xmlns:a="http://schemas.openxmlformats.org/drawingml/2006/main" noGrp="1"/>
          </p:cNvSpPr>
          <p:nvPr/>
        </p:nvSpPr>
        <p:spPr>
          <a:xfrm xmlns:a="http://schemas.openxmlformats.org/drawingml/2006/main">
            <a:off x="7296150" y="2905125"/>
            <a:ext cx="4171950" cy="6762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00" b="0">
                <a:solidFill>
                  <a:srgbClr val="123D2B"/>
                </a:solidFill>
                <a:latin typeface="Avenir Next"/>
                <a:ea typeface="Avenir Next"/>
                <a:cs typeface="Avenir Next"/>
              </a:defRPr>
            </a:pPr>
            <a:r>
              <a:rPr sz="1800" b="0">
                <a:solidFill>
                  <a:srgbClr val="123D2B"/>
                </a:solidFill>
                <a:latin typeface="Avenir Next"/>
                <a:ea typeface="Avenir Next"/>
                <a:cs typeface="Avenir Next"/>
              </a:rPr>
              <a:t>Taste, format and brand fit.</a:t>
            </a:r>
          </a:p>
        </p:txBody>
      </p:sp>
      <p:sp>
        <p:nvSpPr>
          <p:cNvPr id="8" name="Creative leadership">
            <a:extLst xmlns:a="http://schemas.openxmlformats.org/drawingml/2006/main">
              <a:ext uri="{FF2B5EF4-FFF2-40B4-BE49-F238E27FC236}">
                <a16:creationId xmlns:a16="http://schemas.microsoft.com/office/drawing/2014/main" id="{78A2945D-9582-4AEA-8682-A2658BD73069}"/>
              </a:ext>
            </a:extLst>
          </p:cNvPr>
          <p:cNvSpPr>
            <a:spLocks xmlns:a="http://schemas.openxmlformats.org/drawingml/2006/main" noGrp="1"/>
          </p:cNvSpPr>
          <p:nvPr/>
        </p:nvSpPr>
        <p:spPr>
          <a:xfrm xmlns:a="http://schemas.openxmlformats.org/drawingml/2006/main">
            <a:off x="7296150" y="3629025"/>
            <a:ext cx="4181475" cy="4095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100" b="1">
                <a:solidFill>
                  <a:srgbClr val="123D2B"/>
                </a:solidFill>
                <a:latin typeface="Avenir Next"/>
                <a:ea typeface="Avenir Next"/>
                <a:cs typeface="Avenir Next"/>
              </a:defRPr>
            </a:pPr>
            <a:r>
              <a:rPr sz="2100" b="1">
                <a:solidFill>
                  <a:srgbClr val="123D2B"/>
                </a:solidFill>
                <a:latin typeface="Avenir Next"/>
                <a:ea typeface="Avenir Next"/>
                <a:cs typeface="Avenir Next"/>
              </a:rPr>
              <a:t>Creative leadership</a:t>
            </a:r>
          </a:p>
        </p:txBody>
      </p:sp>
      <p:sp>
        <p:nvSpPr>
          <p:cNvPr id="9" name="A paid scope led by his team.">
            <a:extLst xmlns:a="http://schemas.openxmlformats.org/drawingml/2006/main">
              <a:ext uri="{FF2B5EF4-FFF2-40B4-BE49-F238E27FC236}">
                <a16:creationId xmlns:a16="http://schemas.microsoft.com/office/drawing/2014/main" id="{4AE278C9-32E8-43D0-9B14-88D471132ADE}"/>
              </a:ext>
            </a:extLst>
          </p:cNvPr>
          <p:cNvSpPr>
            <a:spLocks xmlns:a="http://schemas.openxmlformats.org/drawingml/2006/main" noGrp="1"/>
          </p:cNvSpPr>
          <p:nvPr/>
        </p:nvSpPr>
        <p:spPr>
          <a:xfrm xmlns:a="http://schemas.openxmlformats.org/drawingml/2006/main">
            <a:off x="7296150" y="4114800"/>
            <a:ext cx="4171950" cy="6762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00" b="0">
                <a:solidFill>
                  <a:srgbClr val="123D2B"/>
                </a:solidFill>
                <a:latin typeface="Avenir Next"/>
                <a:ea typeface="Avenir Next"/>
                <a:cs typeface="Avenir Next"/>
              </a:defRPr>
            </a:pPr>
            <a:r>
              <a:rPr sz="1800" b="0">
                <a:solidFill>
                  <a:srgbClr val="123D2B"/>
                </a:solidFill>
                <a:latin typeface="Avenir Next"/>
                <a:ea typeface="Avenir Next"/>
                <a:cs typeface="Avenir Next"/>
              </a:rPr>
              <a:t>A paid scope led by his team.</a:t>
            </a:r>
          </a:p>
        </p:txBody>
      </p:sp>
      <p:sp>
        <p:nvSpPr>
          <p:cNvPr id="10" name="Commercial participation">
            <a:extLst xmlns:a="http://schemas.openxmlformats.org/drawingml/2006/main">
              <a:ext uri="{FF2B5EF4-FFF2-40B4-BE49-F238E27FC236}">
                <a16:creationId xmlns:a16="http://schemas.microsoft.com/office/drawing/2014/main" id="{3FB01905-1E44-4D7C-ADF9-5765ADFE613D}"/>
              </a:ext>
            </a:extLst>
          </p:cNvPr>
          <p:cNvSpPr>
            <a:spLocks xmlns:a="http://schemas.openxmlformats.org/drawingml/2006/main" noGrp="1"/>
          </p:cNvSpPr>
          <p:nvPr/>
        </p:nvSpPr>
        <p:spPr>
          <a:xfrm xmlns:a="http://schemas.openxmlformats.org/drawingml/2006/main">
            <a:off x="7296150" y="4838700"/>
            <a:ext cx="4181475" cy="4095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100" b="1">
                <a:solidFill>
                  <a:srgbClr val="123D2B"/>
                </a:solidFill>
                <a:latin typeface="Avenir Next"/>
                <a:ea typeface="Avenir Next"/>
                <a:cs typeface="Avenir Next"/>
              </a:defRPr>
            </a:pPr>
            <a:r>
              <a:rPr sz="2100" b="1">
                <a:solidFill>
                  <a:srgbClr val="123D2B"/>
                </a:solidFill>
                <a:latin typeface="Avenir Next"/>
                <a:ea typeface="Avenir Next"/>
                <a:cs typeface="Avenir Next"/>
              </a:rPr>
              <a:t>Commercial participation</a:t>
            </a:r>
          </a:p>
        </p:txBody>
      </p:sp>
      <p:sp>
        <p:nvSpPr>
          <p:cNvPr id="11" name="Rights and economics that reflect each side’s contribution.">
            <a:extLst xmlns:a="http://schemas.openxmlformats.org/drawingml/2006/main">
              <a:ext uri="{FF2B5EF4-FFF2-40B4-BE49-F238E27FC236}">
                <a16:creationId xmlns:a16="http://schemas.microsoft.com/office/drawing/2014/main" id="{E34485BF-43B1-46F4-88F8-D5A36DDB8BC9}"/>
              </a:ext>
            </a:extLst>
          </p:cNvPr>
          <p:cNvSpPr>
            <a:spLocks xmlns:a="http://schemas.openxmlformats.org/drawingml/2006/main" noGrp="1"/>
          </p:cNvSpPr>
          <p:nvPr/>
        </p:nvSpPr>
        <p:spPr>
          <a:xfrm xmlns:a="http://schemas.openxmlformats.org/drawingml/2006/main">
            <a:off x="7296150" y="5324475"/>
            <a:ext cx="4171950" cy="6762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00" b="0">
                <a:solidFill>
                  <a:srgbClr val="123D2B"/>
                </a:solidFill>
                <a:latin typeface="Avenir Next"/>
                <a:ea typeface="Avenir Next"/>
                <a:cs typeface="Avenir Next"/>
              </a:defRPr>
            </a:pPr>
            <a:r>
              <a:rPr sz="1800" b="0">
                <a:solidFill>
                  <a:srgbClr val="123D2B"/>
                </a:solidFill>
                <a:latin typeface="Avenir Next"/>
                <a:ea typeface="Avenir Next"/>
                <a:cs typeface="Avenir Next"/>
              </a:rPr>
              <a:t>Rights and economics that reflect each side’s contribution.</a:t>
            </a:r>
          </a:p>
        </p:txBody>
      </p:sp>
      <p:sp>
        <p:nvSpPr>
          <p:cNvPr id="12" name="Proposed relationship. Category availability, likeness rights, scope a">
            <a:extLst xmlns:a="http://schemas.openxmlformats.org/drawingml/2006/main">
              <a:ext uri="{FF2B5EF4-FFF2-40B4-BE49-F238E27FC236}">
                <a16:creationId xmlns:a16="http://schemas.microsoft.com/office/drawing/2014/main" id="{78BB8EA5-A60C-4531-B80A-AE3AE6F44183}"/>
              </a:ext>
            </a:extLst>
          </p:cNvPr>
          <p:cNvSpPr>
            <a:spLocks xmlns:a="http://schemas.openxmlformats.org/drawingml/2006/main" noGrp="1"/>
          </p:cNvSpPr>
          <p:nvPr/>
        </p:nvSpPr>
        <p:spPr>
          <a:xfrm xmlns:a="http://schemas.openxmlformats.org/drawingml/2006/main">
            <a:off x="533400" y="6372225"/>
            <a:ext cx="1095375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125" b="0">
                <a:solidFill>
                  <a:srgbClr val="51685B"/>
                </a:solidFill>
                <a:latin typeface="Avenir Next"/>
                <a:ea typeface="Avenir Next"/>
                <a:cs typeface="Avenir Next"/>
              </a:defRPr>
            </a:pPr>
            <a:r>
              <a:rPr sz="1125" b="0">
                <a:solidFill>
                  <a:srgbClr val="51685B"/>
                </a:solidFill>
                <a:latin typeface="Avenir Next"/>
                <a:ea typeface="Avenir Next"/>
                <a:cs typeface="Avenir Next"/>
              </a:rPr>
              <a:t>Proposed relationship. Category availability, likeness rights, scope and commercial terms require agreement.</a:t>
            </a:r>
          </a:p>
        </p:txBody>
      </p:sp>
    </p:spTree>
    <p:extLst>
      <p:ext uri="{BB962C8B-B14F-4D97-AF65-F5344CB8AC3E}">
        <p14:creationId xmlns:p14="http://schemas.microsoft.com/office/powerpoint/2010/main" val="1360467956"/>
      </p:ext>
    </p:extLst>
  </p:cSld>
</p:sld>
</file>

<file path=ppt/slides/slide7.xml><?xml version="1.0" encoding="utf-8"?>
<p:sld xmlns:p="http://schemas.openxmlformats.org/presentationml/2006/main">
  <p:cSld>
    <p:bg>
      <p:bgPr>
        <a:solidFill xmlns:a="http://schemas.openxmlformats.org/drawingml/2006/main">
          <a:srgbClr val="F3A33C"/>
        </a:solidFill>
      </p:bgPr>
    </p:bg>
    <p:spTree>
      <p:nvGrpSpPr>
        <p:cNvPr id="1" name=""/>
        <p:cNvGrpSpPr/>
        <p:nvPr/>
      </p:nvGrpSpPr>
      <p:grpSpPr>
        <a:xfrm xmlns:a="http://schemas.openxmlformats.org/drawingml/2006/main"/>
      </p:grpSpPr>
      <p:sp>
        <p:nvSpPr>
          <p:cNvPr id="12" name="SnackPar">
            <a:extLst xmlns:a="http://schemas.openxmlformats.org/drawingml/2006/main">
              <a:ext uri="{FF2B5EF4-FFF2-40B4-BE49-F238E27FC236}">
                <a16:creationId xmlns:a16="http://schemas.microsoft.com/office/drawing/2014/main" id="{183F159C-E314-4DA4-B493-A43CB5FD76C3}"/>
              </a:ext>
            </a:extLst>
          </p:cNvPr>
          <p:cNvSpPr>
            <a:spLocks xmlns:a="http://schemas.openxmlformats.org/drawingml/2006/main" noGrp="1"/>
          </p:cNvSpPr>
          <p:nvPr/>
        </p:nvSpPr>
        <p:spPr>
          <a:xfrm xmlns:a="http://schemas.openxmlformats.org/drawingml/2006/main">
            <a:off x="533400" y="352425"/>
            <a:ext cx="2381250" cy="4191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100" b="0">
                <a:solidFill>
                  <a:srgbClr val="562337"/>
                </a:solidFill>
                <a:latin typeface="Arial Rounded MT Bold"/>
                <a:ea typeface="Arial Rounded MT Bold"/>
                <a:cs typeface="Arial Rounded MT Bold"/>
              </a:defRPr>
            </a:pPr>
            <a:r>
              <a:rPr sz="2100" b="0">
                <a:solidFill>
                  <a:srgbClr val="562337"/>
                </a:solidFill>
                <a:latin typeface="Arial Rounded MT Bold"/>
                <a:ea typeface="Arial Rounded MT Bold"/>
                <a:cs typeface="Arial Rounded MT Bold"/>
              </a:rPr>
              <a:t>SnackPar</a:t>
            </a:r>
          </a:p>
        </p:txBody>
      </p:sp>
      <p:sp>
        <p:nvSpPr>
          <p:cNvPr id="2" name="07">
            <a:extLst xmlns:a="http://schemas.openxmlformats.org/drawingml/2006/main">
              <a:ext uri="{FF2B5EF4-FFF2-40B4-BE49-F238E27FC236}">
                <a16:creationId xmlns:a16="http://schemas.microsoft.com/office/drawing/2014/main" id="{D07DC71B-9650-41E6-8802-DC5EEBA64A9D}"/>
              </a:ext>
            </a:extLst>
          </p:cNvPr>
          <p:cNvSpPr>
            <a:spLocks xmlns:a="http://schemas.openxmlformats.org/drawingml/2006/main" noGrp="1"/>
          </p:cNvSpPr>
          <p:nvPr/>
        </p:nvSpPr>
        <p:spPr>
          <a:xfrm xmlns:a="http://schemas.openxmlformats.org/drawingml/2006/main">
            <a:off x="11144250" y="361950"/>
            <a:ext cx="514350"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lgn="r">
              <a:defRPr sz="1350" b="0">
                <a:solidFill>
                  <a:srgbClr val="562337"/>
                </a:solidFill>
                <a:latin typeface="Avenir Next"/>
                <a:ea typeface="Avenir Next"/>
                <a:cs typeface="Avenir Next"/>
              </a:defRPr>
            </a:pPr>
            <a:r>
              <a:rPr sz="1350" b="0">
                <a:solidFill>
                  <a:srgbClr val="562337"/>
                </a:solidFill>
                <a:latin typeface="Avenir Next"/>
                <a:ea typeface="Avenir Next"/>
                <a:cs typeface="Avenir Next"/>
              </a:rPr>
              <a:t>07</a:t>
            </a:r>
          </a:p>
        </p:txBody>
      </p:sp>
      <p:sp>
        <p:nvSpPr>
          <p:cNvPr id="3" name="Content earns the first taste">
            <a:extLst xmlns:a="http://schemas.openxmlformats.org/drawingml/2006/main">
              <a:ext uri="{FF2B5EF4-FFF2-40B4-BE49-F238E27FC236}">
                <a16:creationId xmlns:a16="http://schemas.microsoft.com/office/drawing/2014/main" id="{AEB072CF-CC99-4A4E-9D7B-A3882D9E2C79}"/>
              </a:ext>
            </a:extLst>
          </p:cNvPr>
          <p:cNvSpPr>
            <a:spLocks xmlns:a="http://schemas.openxmlformats.org/drawingml/2006/main" noGrp="1"/>
          </p:cNvSpPr>
          <p:nvPr/>
        </p:nvSpPr>
        <p:spPr>
          <a:xfrm xmlns:a="http://schemas.openxmlformats.org/drawingml/2006/main">
            <a:off x="533400" y="1076325"/>
            <a:ext cx="10953750" cy="857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4500" b="1">
                <a:solidFill>
                  <a:srgbClr val="562337"/>
                </a:solidFill>
                <a:latin typeface="Avenir Next"/>
                <a:ea typeface="Avenir Next"/>
                <a:cs typeface="Avenir Next"/>
              </a:defRPr>
            </a:pPr>
            <a:r>
              <a:rPr sz="4500" b="1">
                <a:solidFill>
                  <a:srgbClr val="562337"/>
                </a:solidFill>
                <a:latin typeface="Avenir Next"/>
                <a:ea typeface="Avenir Next"/>
                <a:cs typeface="Avenir Next"/>
              </a:rPr>
              <a:t>Content earns the first taste</a:t>
            </a:r>
          </a:p>
        </p:txBody>
      </p:sp>
      <p:pic>
        <p:nvPicPr>
          <p:cNvPr id="15" name=""/>
          <p:cNvPicPr>
            <a:picLocks xmlns:a="http://schemas.openxmlformats.org/drawingml/2006/main" noChangeAspect="1"/>
          </p:cNvPicPr>
          <p:nvPr/>
        </p:nvPicPr>
        <p:blipFill>
          <a:blip xmlns:r="http://schemas.openxmlformats.org/officeDocument/2006/relationships" xmlns:a="http://schemas.openxmlformats.org/drawingml/2006/main" r:embed="Ra37e77e3cff447a9"/>
          <a:stretch xmlns:a="http://schemas.openxmlformats.org/drawingml/2006/main"/>
        </p:blipFill>
        <p:spPr>
          <a:xfrm xmlns:a="http://schemas.openxmlformats.org/drawingml/2006/main">
            <a:off x="7296150" y="2849562"/>
            <a:ext cx="4352925" cy="2901950"/>
          </a:xfrm>
          <a:prstGeom xmlns:a="http://schemas.openxmlformats.org/drawingml/2006/main" prst="rect">
            <a:avLst/>
          </a:prstGeom>
        </p:spPr>
      </p:pic>
      <p:sp>
        <p:nvSpPr>
          <p:cNvPr id="5" name="What’s in the Bag?">
            <a:extLst xmlns:a="http://schemas.openxmlformats.org/drawingml/2006/main">
              <a:ext uri="{FF2B5EF4-FFF2-40B4-BE49-F238E27FC236}">
                <a16:creationId xmlns:a16="http://schemas.microsoft.com/office/drawing/2014/main" id="{65767CE5-99EB-49FD-B159-5AADC73D1BA9}"/>
              </a:ext>
            </a:extLst>
          </p:cNvPr>
          <p:cNvSpPr>
            <a:spLocks xmlns:a="http://schemas.openxmlformats.org/drawingml/2006/main" noGrp="1"/>
          </p:cNvSpPr>
          <p:nvPr/>
        </p:nvSpPr>
        <p:spPr>
          <a:xfrm xmlns:a="http://schemas.openxmlformats.org/drawingml/2006/main">
            <a:off x="533400" y="2686050"/>
            <a:ext cx="6315075" cy="3905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250" b="1">
                <a:solidFill>
                  <a:srgbClr val="562337"/>
                </a:solidFill>
                <a:latin typeface="Avenir Next"/>
                <a:ea typeface="Avenir Next"/>
                <a:cs typeface="Avenir Next"/>
              </a:defRPr>
            </a:pPr>
            <a:r>
              <a:rPr sz="2250" b="1">
                <a:solidFill>
                  <a:srgbClr val="562337"/>
                </a:solidFill>
                <a:latin typeface="Avenir Next"/>
                <a:ea typeface="Avenir Next"/>
                <a:cs typeface="Avenir Next"/>
              </a:rPr>
              <a:t>What’s in the Bag?</a:t>
            </a:r>
          </a:p>
        </p:txBody>
      </p:sp>
      <p:sp>
        <p:nvSpPr>
          <p:cNvPr id="6" name="Introduce the coconut product and the reason behind it.">
            <a:extLst xmlns:a="http://schemas.openxmlformats.org/drawingml/2006/main">
              <a:ext uri="{FF2B5EF4-FFF2-40B4-BE49-F238E27FC236}">
                <a16:creationId xmlns:a16="http://schemas.microsoft.com/office/drawing/2014/main" id="{69E345F9-D3DD-46D5-84E3-9D0D49C28286}"/>
              </a:ext>
            </a:extLst>
          </p:cNvPr>
          <p:cNvSpPr>
            <a:spLocks xmlns:a="http://schemas.openxmlformats.org/drawingml/2006/main" noGrp="1"/>
          </p:cNvSpPr>
          <p:nvPr/>
        </p:nvSpPr>
        <p:spPr>
          <a:xfrm xmlns:a="http://schemas.openxmlformats.org/drawingml/2006/main">
            <a:off x="533400" y="3133725"/>
            <a:ext cx="6191250" cy="609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725" b="0">
                <a:solidFill>
                  <a:srgbClr val="562337"/>
                </a:solidFill>
                <a:latin typeface="Avenir Next"/>
                <a:ea typeface="Avenir Next"/>
                <a:cs typeface="Avenir Next"/>
              </a:defRPr>
            </a:pPr>
            <a:r>
              <a:rPr sz="1725" b="0">
                <a:solidFill>
                  <a:srgbClr val="562337"/>
                </a:solidFill>
                <a:latin typeface="Avenir Next"/>
                <a:ea typeface="Avenir Next"/>
                <a:cs typeface="Avenir Next"/>
              </a:rPr>
              <a:t>Introduce the coconut product and the reason behind it.</a:t>
            </a:r>
          </a:p>
        </p:txBody>
      </p:sp>
      <p:sp>
        <p:nvSpPr>
          <p:cNvPr id="7" name="At the Turn">
            <a:extLst xmlns:a="http://schemas.openxmlformats.org/drawingml/2006/main">
              <a:ext uri="{FF2B5EF4-FFF2-40B4-BE49-F238E27FC236}">
                <a16:creationId xmlns:a16="http://schemas.microsoft.com/office/drawing/2014/main" id="{73A7A4F3-318A-46E8-9933-1741761B588E}"/>
              </a:ext>
            </a:extLst>
          </p:cNvPr>
          <p:cNvSpPr>
            <a:spLocks xmlns:a="http://schemas.openxmlformats.org/drawingml/2006/main" noGrp="1"/>
          </p:cNvSpPr>
          <p:nvPr/>
        </p:nvSpPr>
        <p:spPr>
          <a:xfrm xmlns:a="http://schemas.openxmlformats.org/drawingml/2006/main">
            <a:off x="533400" y="3771900"/>
            <a:ext cx="6315075" cy="3905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250" b="1">
                <a:solidFill>
                  <a:srgbClr val="562337"/>
                </a:solidFill>
                <a:latin typeface="Avenir Next"/>
                <a:ea typeface="Avenir Next"/>
                <a:cs typeface="Avenir Next"/>
              </a:defRPr>
            </a:pPr>
            <a:r>
              <a:rPr sz="2250" b="1">
                <a:solidFill>
                  <a:srgbClr val="562337"/>
                </a:solidFill>
                <a:latin typeface="Avenir Next"/>
                <a:ea typeface="Avenir Next"/>
                <a:cs typeface="Avenir Next"/>
              </a:rPr>
              <a:t>At the Turn</a:t>
            </a:r>
          </a:p>
        </p:txBody>
      </p:sp>
      <p:sp>
        <p:nvSpPr>
          <p:cNvPr id="8" name="A natural snack break, with an honest guest reaction.">
            <a:extLst xmlns:a="http://schemas.openxmlformats.org/drawingml/2006/main">
              <a:ext uri="{FF2B5EF4-FFF2-40B4-BE49-F238E27FC236}">
                <a16:creationId xmlns:a16="http://schemas.microsoft.com/office/drawing/2014/main" id="{6A06E424-EC88-45DF-9F1C-EEA680F844CF}"/>
              </a:ext>
            </a:extLst>
          </p:cNvPr>
          <p:cNvSpPr>
            <a:spLocks xmlns:a="http://schemas.openxmlformats.org/drawingml/2006/main" noGrp="1"/>
          </p:cNvSpPr>
          <p:nvPr/>
        </p:nvSpPr>
        <p:spPr>
          <a:xfrm xmlns:a="http://schemas.openxmlformats.org/drawingml/2006/main">
            <a:off x="533400" y="4219575"/>
            <a:ext cx="6191250" cy="609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725" b="0">
                <a:solidFill>
                  <a:srgbClr val="562337"/>
                </a:solidFill>
                <a:latin typeface="Avenir Next"/>
                <a:ea typeface="Avenir Next"/>
                <a:cs typeface="Avenir Next"/>
              </a:defRPr>
            </a:pPr>
            <a:r>
              <a:rPr sz="1725" b="0">
                <a:solidFill>
                  <a:srgbClr val="562337"/>
                </a:solidFill>
                <a:latin typeface="Avenir Next"/>
                <a:ea typeface="Avenir Next"/>
                <a:cs typeface="Avenir Next"/>
              </a:rPr>
              <a:t>A natural snack break, with an honest guest reaction.</a:t>
            </a:r>
          </a:p>
        </p:txBody>
      </p:sp>
      <p:sp>
        <p:nvSpPr>
          <p:cNvPr id="9" name="Build the Bag">
            <a:extLst xmlns:a="http://schemas.openxmlformats.org/drawingml/2006/main">
              <a:ext uri="{FF2B5EF4-FFF2-40B4-BE49-F238E27FC236}">
                <a16:creationId xmlns:a16="http://schemas.microsoft.com/office/drawing/2014/main" id="{9985071F-F351-4E26-AADC-ED07C3377D16}"/>
              </a:ext>
            </a:extLst>
          </p:cNvPr>
          <p:cNvSpPr>
            <a:spLocks xmlns:a="http://schemas.openxmlformats.org/drawingml/2006/main" noGrp="1"/>
          </p:cNvSpPr>
          <p:nvPr/>
        </p:nvSpPr>
        <p:spPr>
          <a:xfrm xmlns:a="http://schemas.openxmlformats.org/drawingml/2006/main">
            <a:off x="533400" y="4857750"/>
            <a:ext cx="6315075" cy="3905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250" b="1">
                <a:solidFill>
                  <a:srgbClr val="562337"/>
                </a:solidFill>
                <a:latin typeface="Avenir Next"/>
                <a:ea typeface="Avenir Next"/>
                <a:cs typeface="Avenir Next"/>
              </a:defRPr>
            </a:pPr>
            <a:r>
              <a:rPr sz="2250" b="1">
                <a:solidFill>
                  <a:srgbClr val="562337"/>
                </a:solidFill>
                <a:latin typeface="Avenir Next"/>
                <a:ea typeface="Avenir Next"/>
                <a:cs typeface="Avenir Next"/>
              </a:rPr>
              <a:t>Build the Bag</a:t>
            </a:r>
          </a:p>
        </p:txBody>
      </p:sp>
      <p:sp>
        <p:nvSpPr>
          <p:cNvPr id="10" name="Let viewers follow taste and product development.">
            <a:extLst xmlns:a="http://schemas.openxmlformats.org/drawingml/2006/main">
              <a:ext uri="{FF2B5EF4-FFF2-40B4-BE49-F238E27FC236}">
                <a16:creationId xmlns:a16="http://schemas.microsoft.com/office/drawing/2014/main" id="{2AC8854F-1838-4CEE-B150-8D80ACCB3097}"/>
              </a:ext>
            </a:extLst>
          </p:cNvPr>
          <p:cNvSpPr>
            <a:spLocks xmlns:a="http://schemas.openxmlformats.org/drawingml/2006/main" noGrp="1"/>
          </p:cNvSpPr>
          <p:nvPr/>
        </p:nvSpPr>
        <p:spPr>
          <a:xfrm xmlns:a="http://schemas.openxmlformats.org/drawingml/2006/main">
            <a:off x="533400" y="5305425"/>
            <a:ext cx="6191250" cy="609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725" b="0">
                <a:solidFill>
                  <a:srgbClr val="562337"/>
                </a:solidFill>
                <a:latin typeface="Avenir Next"/>
                <a:ea typeface="Avenir Next"/>
                <a:cs typeface="Avenir Next"/>
              </a:defRPr>
            </a:pPr>
            <a:r>
              <a:rPr sz="1725" b="0">
                <a:solidFill>
                  <a:srgbClr val="562337"/>
                </a:solidFill>
                <a:latin typeface="Avenir Next"/>
                <a:ea typeface="Avenir Next"/>
                <a:cs typeface="Avenir Next"/>
              </a:rPr>
              <a:t>Let viewers follow taste and product development.</a:t>
            </a:r>
          </a:p>
        </p:txBody>
      </p:sp>
      <p:sp>
        <p:nvSpPr>
          <p:cNvPr id="11" name="Each proposed integration leads to a clear product page. Measure visit">
            <a:extLst xmlns:a="http://schemas.openxmlformats.org/drawingml/2006/main">
              <a:ext uri="{FF2B5EF4-FFF2-40B4-BE49-F238E27FC236}">
                <a16:creationId xmlns:a16="http://schemas.microsoft.com/office/drawing/2014/main" id="{55083F5C-69B4-44C8-BD65-6BF5788BABDD}"/>
              </a:ext>
            </a:extLst>
          </p:cNvPr>
          <p:cNvSpPr>
            <a:spLocks xmlns:a="http://schemas.openxmlformats.org/drawingml/2006/main" noGrp="1"/>
          </p:cNvSpPr>
          <p:nvPr/>
        </p:nvSpPr>
        <p:spPr>
          <a:xfrm xmlns:a="http://schemas.openxmlformats.org/drawingml/2006/main">
            <a:off x="533400" y="6372225"/>
            <a:ext cx="1095375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125" b="0">
                <a:solidFill>
                  <a:srgbClr val="562337"/>
                </a:solidFill>
                <a:latin typeface="Avenir Next"/>
                <a:ea typeface="Avenir Next"/>
                <a:cs typeface="Avenir Next"/>
              </a:defRPr>
            </a:pPr>
            <a:r>
              <a:rPr sz="1125" b="0">
                <a:solidFill>
                  <a:srgbClr val="562337"/>
                </a:solidFill>
                <a:latin typeface="Avenir Next"/>
                <a:ea typeface="Avenir Next"/>
                <a:cs typeface="Avenir Next"/>
              </a:rPr>
              <a:t>Each proposed integration leads to a clear product page. Measure visits, purchases and repeat orders.</a:t>
            </a:r>
          </a:p>
        </p:txBody>
      </p:sp>
    </p:spTree>
    <p:extLst>
      <p:ext uri="{BB962C8B-B14F-4D97-AF65-F5344CB8AC3E}">
        <p14:creationId xmlns:p14="http://schemas.microsoft.com/office/powerpoint/2010/main" val="70548052"/>
      </p:ext>
    </p:extLst>
  </p:cSld>
</p:sld>
</file>

<file path=ppt/slides/slide8.xml><?xml version="1.0" encoding="utf-8"?>
<p:sld xmlns:p="http://schemas.openxmlformats.org/presentationml/2006/main">
  <p:cSld>
    <p:bg>
      <p:bgPr>
        <a:solidFill xmlns:a="http://schemas.openxmlformats.org/drawingml/2006/main">
          <a:srgbClr val="83D4EE"/>
        </a:solidFill>
      </p:bgPr>
    </p:bg>
    <p:spTree>
      <p:nvGrpSpPr>
        <p:cNvPr id="1" name=""/>
        <p:cNvGrpSpPr/>
        <p:nvPr/>
      </p:nvGrpSpPr>
      <p:grpSpPr>
        <a:xfrm xmlns:a="http://schemas.openxmlformats.org/drawingml/2006/main"/>
      </p:grpSpPr>
      <p:sp>
        <p:nvSpPr>
          <p:cNvPr id="17" name="SnackPar">
            <a:extLst xmlns:a="http://schemas.openxmlformats.org/drawingml/2006/main">
              <a:ext uri="{FF2B5EF4-FFF2-40B4-BE49-F238E27FC236}">
                <a16:creationId xmlns:a16="http://schemas.microsoft.com/office/drawing/2014/main" id="{684D0F49-A22D-415F-96D5-88CFB7DFE068}"/>
              </a:ext>
            </a:extLst>
          </p:cNvPr>
          <p:cNvSpPr>
            <a:spLocks xmlns:a="http://schemas.openxmlformats.org/drawingml/2006/main" noGrp="1"/>
          </p:cNvSpPr>
          <p:nvPr/>
        </p:nvSpPr>
        <p:spPr>
          <a:xfrm xmlns:a="http://schemas.openxmlformats.org/drawingml/2006/main">
            <a:off x="533400" y="352425"/>
            <a:ext cx="2381250" cy="4191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100" b="0">
                <a:solidFill>
                  <a:srgbClr val="164C9B"/>
                </a:solidFill>
                <a:latin typeface="Arial Rounded MT Bold"/>
                <a:ea typeface="Arial Rounded MT Bold"/>
                <a:cs typeface="Arial Rounded MT Bold"/>
              </a:defRPr>
            </a:pPr>
            <a:r>
              <a:rPr sz="2100" b="0">
                <a:solidFill>
                  <a:srgbClr val="164C9B"/>
                </a:solidFill>
                <a:latin typeface="Arial Rounded MT Bold"/>
                <a:ea typeface="Arial Rounded MT Bold"/>
                <a:cs typeface="Arial Rounded MT Bold"/>
              </a:rPr>
              <a:t>SnackPar</a:t>
            </a:r>
          </a:p>
        </p:txBody>
      </p:sp>
      <p:sp>
        <p:nvSpPr>
          <p:cNvPr id="2" name="08">
            <a:extLst xmlns:a="http://schemas.openxmlformats.org/drawingml/2006/main">
              <a:ext uri="{FF2B5EF4-FFF2-40B4-BE49-F238E27FC236}">
                <a16:creationId xmlns:a16="http://schemas.microsoft.com/office/drawing/2014/main" id="{0D1A7D9E-7769-4C06-BA41-4F081A149E71}"/>
              </a:ext>
            </a:extLst>
          </p:cNvPr>
          <p:cNvSpPr>
            <a:spLocks xmlns:a="http://schemas.openxmlformats.org/drawingml/2006/main" noGrp="1"/>
          </p:cNvSpPr>
          <p:nvPr/>
        </p:nvSpPr>
        <p:spPr>
          <a:xfrm xmlns:a="http://schemas.openxmlformats.org/drawingml/2006/main">
            <a:off x="11144250" y="361950"/>
            <a:ext cx="514350"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lgn="r">
              <a:defRPr sz="1350" b="0">
                <a:solidFill>
                  <a:srgbClr val="164C9B"/>
                </a:solidFill>
                <a:latin typeface="Avenir Next"/>
                <a:ea typeface="Avenir Next"/>
                <a:cs typeface="Avenir Next"/>
              </a:defRPr>
            </a:pPr>
            <a:r>
              <a:rPr sz="1350" b="0">
                <a:solidFill>
                  <a:srgbClr val="164C9B"/>
                </a:solidFill>
                <a:latin typeface="Avenir Next"/>
                <a:ea typeface="Avenir Next"/>
                <a:cs typeface="Avenir Next"/>
              </a:rPr>
              <a:t>08</a:t>
            </a:r>
          </a:p>
        </p:txBody>
      </p:sp>
      <p:sp>
        <p:nvSpPr>
          <p:cNvPr id="3" name="A measured route to the shelf">
            <a:extLst xmlns:a="http://schemas.openxmlformats.org/drawingml/2006/main">
              <a:ext uri="{FF2B5EF4-FFF2-40B4-BE49-F238E27FC236}">
                <a16:creationId xmlns:a16="http://schemas.microsoft.com/office/drawing/2014/main" id="{D3323BA7-2C01-498E-BBC6-555FBE5EBC75}"/>
              </a:ext>
            </a:extLst>
          </p:cNvPr>
          <p:cNvSpPr>
            <a:spLocks xmlns:a="http://schemas.openxmlformats.org/drawingml/2006/main" noGrp="1"/>
          </p:cNvSpPr>
          <p:nvPr/>
        </p:nvSpPr>
        <p:spPr>
          <a:xfrm xmlns:a="http://schemas.openxmlformats.org/drawingml/2006/main">
            <a:off x="533400" y="1076325"/>
            <a:ext cx="10953750" cy="8667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4350" b="1">
                <a:solidFill>
                  <a:srgbClr val="164C9B"/>
                </a:solidFill>
                <a:latin typeface="Avenir Next"/>
                <a:ea typeface="Avenir Next"/>
                <a:cs typeface="Avenir Next"/>
              </a:defRPr>
            </a:pPr>
            <a:r>
              <a:rPr sz="4350" b="1">
                <a:solidFill>
                  <a:srgbClr val="164C9B"/>
                </a:solidFill>
                <a:latin typeface="Avenir Next"/>
                <a:ea typeface="Avenir Next"/>
                <a:cs typeface="Avenir Next"/>
              </a:rPr>
              <a:t>A measured route to the shelf</a:t>
            </a:r>
          </a:p>
        </p:txBody>
      </p:sp>
      <p:sp>
        <p:nvSpPr>
          <p:cNvPr id="4" name="01">
            <a:extLst xmlns:a="http://schemas.openxmlformats.org/drawingml/2006/main">
              <a:ext uri="{FF2B5EF4-FFF2-40B4-BE49-F238E27FC236}">
                <a16:creationId xmlns:a16="http://schemas.microsoft.com/office/drawing/2014/main" id="{E40405A5-EC88-43F7-8590-705CEB1BCFCF}"/>
              </a:ext>
            </a:extLst>
          </p:cNvPr>
          <p:cNvSpPr>
            <a:spLocks xmlns:a="http://schemas.openxmlformats.org/drawingml/2006/main" noGrp="1"/>
          </p:cNvSpPr>
          <p:nvPr/>
        </p:nvSpPr>
        <p:spPr>
          <a:xfrm xmlns:a="http://schemas.openxmlformats.org/drawingml/2006/main">
            <a:off x="533400" y="2419350"/>
            <a:ext cx="3333750" cy="8001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4725" b="1">
                <a:solidFill>
                  <a:srgbClr val="164C9B"/>
                </a:solidFill>
                <a:latin typeface="Avenir Next"/>
                <a:ea typeface="Avenir Next"/>
                <a:cs typeface="Avenir Next"/>
              </a:defRPr>
            </a:pPr>
            <a:r>
              <a:rPr sz="4725" b="1">
                <a:solidFill>
                  <a:srgbClr val="164C9B"/>
                </a:solidFill>
                <a:latin typeface="Avenir Next"/>
                <a:ea typeface="Avenir Next"/>
                <a:cs typeface="Avenir Next"/>
              </a:rPr>
              <a:t>01</a:t>
            </a:r>
          </a:p>
        </p:txBody>
      </p:sp>
      <p:sp>
        <p:nvSpPr>
          <p:cNvPr id="5" name="Direct launch">
            <a:extLst xmlns:a="http://schemas.openxmlformats.org/drawingml/2006/main">
              <a:ext uri="{FF2B5EF4-FFF2-40B4-BE49-F238E27FC236}">
                <a16:creationId xmlns:a16="http://schemas.microsoft.com/office/drawing/2014/main" id="{19457853-05DE-4F3F-9C57-1AC624E335F4}"/>
              </a:ext>
            </a:extLst>
          </p:cNvPr>
          <p:cNvSpPr>
            <a:spLocks xmlns:a="http://schemas.openxmlformats.org/drawingml/2006/main" noGrp="1"/>
          </p:cNvSpPr>
          <p:nvPr/>
        </p:nvSpPr>
        <p:spPr>
          <a:xfrm xmlns:a="http://schemas.openxmlformats.org/drawingml/2006/main">
            <a:off x="533400" y="3476625"/>
            <a:ext cx="34290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550" b="1">
                <a:solidFill>
                  <a:srgbClr val="164C9B"/>
                </a:solidFill>
                <a:latin typeface="Avenir Next"/>
                <a:ea typeface="Avenir Next"/>
                <a:cs typeface="Avenir Next"/>
              </a:defRPr>
            </a:pPr>
            <a:r>
              <a:rPr sz="2550" b="1">
                <a:solidFill>
                  <a:srgbClr val="164C9B"/>
                </a:solidFill>
                <a:latin typeface="Avenir Next"/>
                <a:ea typeface="Avenir Next"/>
                <a:cs typeface="Avenir Next"/>
              </a:rPr>
              <a:t>Direct launch</a:t>
            </a:r>
          </a:p>
        </p:txBody>
      </p:sp>
      <p:sp>
        <p:nvSpPr>
          <p:cNvPr id="6" name="A focused online offer">
            <a:extLst xmlns:a="http://schemas.openxmlformats.org/drawingml/2006/main">
              <a:ext uri="{FF2B5EF4-FFF2-40B4-BE49-F238E27FC236}">
                <a16:creationId xmlns:a16="http://schemas.microsoft.com/office/drawing/2014/main" id="{0AEBCCAC-A335-4E83-8AF1-B1B2E9DB9A02}"/>
              </a:ext>
            </a:extLst>
          </p:cNvPr>
          <p:cNvSpPr>
            <a:spLocks xmlns:a="http://schemas.openxmlformats.org/drawingml/2006/main" noGrp="1"/>
          </p:cNvSpPr>
          <p:nvPr/>
        </p:nvSpPr>
        <p:spPr>
          <a:xfrm xmlns:a="http://schemas.openxmlformats.org/drawingml/2006/main">
            <a:off x="533400" y="4076700"/>
            <a:ext cx="3381375" cy="6286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00" b="1">
                <a:solidFill>
                  <a:srgbClr val="164C9B"/>
                </a:solidFill>
                <a:latin typeface="Avenir Next"/>
                <a:ea typeface="Avenir Next"/>
                <a:cs typeface="Avenir Next"/>
              </a:defRPr>
            </a:pPr>
            <a:r>
              <a:rPr sz="1800" b="1">
                <a:solidFill>
                  <a:srgbClr val="164C9B"/>
                </a:solidFill>
                <a:latin typeface="Avenir Next"/>
                <a:ea typeface="Avenir Next"/>
                <a:cs typeface="Avenir Next"/>
              </a:rPr>
              <a:t>A focused online offer</a:t>
            </a:r>
          </a:p>
        </p:txBody>
      </p:sp>
      <p:sp>
        <p:nvSpPr>
          <p:cNvPr id="7" name="Validate purchase intent, delivery quality and contribution per order.">
            <a:extLst xmlns:a="http://schemas.openxmlformats.org/drawingml/2006/main">
              <a:ext uri="{FF2B5EF4-FFF2-40B4-BE49-F238E27FC236}">
                <a16:creationId xmlns:a16="http://schemas.microsoft.com/office/drawing/2014/main" id="{9720F731-62AB-47B2-A1E3-80D35A83DBC0}"/>
              </a:ext>
            </a:extLst>
          </p:cNvPr>
          <p:cNvSpPr>
            <a:spLocks xmlns:a="http://schemas.openxmlformats.org/drawingml/2006/main" noGrp="1"/>
          </p:cNvSpPr>
          <p:nvPr/>
        </p:nvSpPr>
        <p:spPr>
          <a:xfrm xmlns:a="http://schemas.openxmlformats.org/drawingml/2006/main">
            <a:off x="533400" y="4876800"/>
            <a:ext cx="3305175" cy="1028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75" b="0">
                <a:solidFill>
                  <a:srgbClr val="164C9B"/>
                </a:solidFill>
                <a:latin typeface="Avenir Next"/>
                <a:ea typeface="Avenir Next"/>
                <a:cs typeface="Avenir Next"/>
              </a:defRPr>
            </a:pPr>
            <a:r>
              <a:rPr sz="1875" b="0">
                <a:solidFill>
                  <a:srgbClr val="164C9B"/>
                </a:solidFill>
                <a:latin typeface="Avenir Next"/>
                <a:ea typeface="Avenir Next"/>
                <a:cs typeface="Avenir Next"/>
              </a:rPr>
              <a:t>Validate purchase intent, delivery quality and contribution per order.</a:t>
            </a:r>
          </a:p>
        </p:txBody>
      </p:sp>
      <p:sp>
        <p:nvSpPr>
          <p:cNvPr id="8" name="02">
            <a:extLst xmlns:a="http://schemas.openxmlformats.org/drawingml/2006/main">
              <a:ext uri="{FF2B5EF4-FFF2-40B4-BE49-F238E27FC236}">
                <a16:creationId xmlns:a16="http://schemas.microsoft.com/office/drawing/2014/main" id="{C8E60748-7FFB-42A1-B446-6FE064E36C49}"/>
              </a:ext>
            </a:extLst>
          </p:cNvPr>
          <p:cNvSpPr>
            <a:spLocks xmlns:a="http://schemas.openxmlformats.org/drawingml/2006/main" noGrp="1"/>
          </p:cNvSpPr>
          <p:nvPr/>
        </p:nvSpPr>
        <p:spPr>
          <a:xfrm xmlns:a="http://schemas.openxmlformats.org/drawingml/2006/main">
            <a:off x="4371975" y="2419350"/>
            <a:ext cx="3333750" cy="8001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4725" b="1">
                <a:solidFill>
                  <a:srgbClr val="164C9B"/>
                </a:solidFill>
                <a:latin typeface="Avenir Next"/>
                <a:ea typeface="Avenir Next"/>
                <a:cs typeface="Avenir Next"/>
              </a:defRPr>
            </a:pPr>
            <a:r>
              <a:rPr sz="4725" b="1">
                <a:solidFill>
                  <a:srgbClr val="164C9B"/>
                </a:solidFill>
                <a:latin typeface="Avenir Next"/>
                <a:ea typeface="Avenir Next"/>
                <a:cs typeface="Avenir Next"/>
              </a:rPr>
              <a:t>02</a:t>
            </a:r>
          </a:p>
        </p:txBody>
      </p:sp>
      <p:sp>
        <p:nvSpPr>
          <p:cNvPr id="9" name="Golf venues">
            <a:extLst xmlns:a="http://schemas.openxmlformats.org/drawingml/2006/main">
              <a:ext uri="{FF2B5EF4-FFF2-40B4-BE49-F238E27FC236}">
                <a16:creationId xmlns:a16="http://schemas.microsoft.com/office/drawing/2014/main" id="{32A2260F-2967-4F8C-92AC-73B81421DE39}"/>
              </a:ext>
            </a:extLst>
          </p:cNvPr>
          <p:cNvSpPr>
            <a:spLocks xmlns:a="http://schemas.openxmlformats.org/drawingml/2006/main" noGrp="1"/>
          </p:cNvSpPr>
          <p:nvPr/>
        </p:nvSpPr>
        <p:spPr>
          <a:xfrm xmlns:a="http://schemas.openxmlformats.org/drawingml/2006/main">
            <a:off x="4371975" y="3476625"/>
            <a:ext cx="34290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550" b="1">
                <a:solidFill>
                  <a:srgbClr val="164C9B"/>
                </a:solidFill>
                <a:latin typeface="Avenir Next"/>
                <a:ea typeface="Avenir Next"/>
                <a:cs typeface="Avenir Next"/>
              </a:defRPr>
            </a:pPr>
            <a:r>
              <a:rPr sz="2550" b="1">
                <a:solidFill>
                  <a:srgbClr val="164C9B"/>
                </a:solidFill>
                <a:latin typeface="Avenir Next"/>
                <a:ea typeface="Avenir Next"/>
                <a:cs typeface="Avenir Next"/>
              </a:rPr>
              <a:t>Golf venues</a:t>
            </a:r>
          </a:p>
        </p:txBody>
      </p:sp>
      <p:sp>
        <p:nvSpPr>
          <p:cNvPr id="10" name="A small wholesale pilot">
            <a:extLst xmlns:a="http://schemas.openxmlformats.org/drawingml/2006/main">
              <a:ext uri="{FF2B5EF4-FFF2-40B4-BE49-F238E27FC236}">
                <a16:creationId xmlns:a16="http://schemas.microsoft.com/office/drawing/2014/main" id="{C0E3674E-D259-473B-A689-45521C4F29D3}"/>
              </a:ext>
            </a:extLst>
          </p:cNvPr>
          <p:cNvSpPr>
            <a:spLocks xmlns:a="http://schemas.openxmlformats.org/drawingml/2006/main" noGrp="1"/>
          </p:cNvSpPr>
          <p:nvPr/>
        </p:nvSpPr>
        <p:spPr>
          <a:xfrm xmlns:a="http://schemas.openxmlformats.org/drawingml/2006/main">
            <a:off x="4371975" y="4076700"/>
            <a:ext cx="3381375" cy="6286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00" b="1">
                <a:solidFill>
                  <a:srgbClr val="164C9B"/>
                </a:solidFill>
                <a:latin typeface="Avenir Next"/>
                <a:ea typeface="Avenir Next"/>
                <a:cs typeface="Avenir Next"/>
              </a:defRPr>
            </a:pPr>
            <a:r>
              <a:rPr sz="1800" b="1">
                <a:solidFill>
                  <a:srgbClr val="164C9B"/>
                </a:solidFill>
                <a:latin typeface="Avenir Next"/>
                <a:ea typeface="Avenir Next"/>
                <a:cs typeface="Avenir Next"/>
              </a:rPr>
              <a:t>A small wholesale pilot</a:t>
            </a:r>
          </a:p>
        </p:txBody>
      </p:sp>
      <p:sp>
        <p:nvSpPr>
          <p:cNvPr id="11" name="Test sell-through, reorder behavior and viable retailer economics.">
            <a:extLst xmlns:a="http://schemas.openxmlformats.org/drawingml/2006/main">
              <a:ext uri="{FF2B5EF4-FFF2-40B4-BE49-F238E27FC236}">
                <a16:creationId xmlns:a16="http://schemas.microsoft.com/office/drawing/2014/main" id="{6702208B-3A0F-4A93-8B5F-AECE509339F4}"/>
              </a:ext>
            </a:extLst>
          </p:cNvPr>
          <p:cNvSpPr>
            <a:spLocks xmlns:a="http://schemas.openxmlformats.org/drawingml/2006/main" noGrp="1"/>
          </p:cNvSpPr>
          <p:nvPr/>
        </p:nvSpPr>
        <p:spPr>
          <a:xfrm xmlns:a="http://schemas.openxmlformats.org/drawingml/2006/main">
            <a:off x="4371975" y="4876800"/>
            <a:ext cx="3305175" cy="1028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75" b="0">
                <a:solidFill>
                  <a:srgbClr val="164C9B"/>
                </a:solidFill>
                <a:latin typeface="Avenir Next"/>
                <a:ea typeface="Avenir Next"/>
                <a:cs typeface="Avenir Next"/>
              </a:defRPr>
            </a:pPr>
            <a:r>
              <a:rPr sz="1875" b="0">
                <a:solidFill>
                  <a:srgbClr val="164C9B"/>
                </a:solidFill>
                <a:latin typeface="Avenir Next"/>
                <a:ea typeface="Avenir Next"/>
                <a:cs typeface="Avenir Next"/>
              </a:rPr>
              <a:t>Test sell-through, reorder behavior and viable retailer economics.</a:t>
            </a:r>
          </a:p>
        </p:txBody>
      </p:sp>
      <p:sp>
        <p:nvSpPr>
          <p:cNvPr id="12" name="03">
            <a:extLst xmlns:a="http://schemas.openxmlformats.org/drawingml/2006/main">
              <a:ext uri="{FF2B5EF4-FFF2-40B4-BE49-F238E27FC236}">
                <a16:creationId xmlns:a16="http://schemas.microsoft.com/office/drawing/2014/main" id="{FA56E1C9-AD08-4E17-8BAF-B8ECBC80FEC8}"/>
              </a:ext>
            </a:extLst>
          </p:cNvPr>
          <p:cNvSpPr>
            <a:spLocks xmlns:a="http://schemas.openxmlformats.org/drawingml/2006/main" noGrp="1"/>
          </p:cNvSpPr>
          <p:nvPr/>
        </p:nvSpPr>
        <p:spPr>
          <a:xfrm xmlns:a="http://schemas.openxmlformats.org/drawingml/2006/main">
            <a:off x="8210550" y="2419350"/>
            <a:ext cx="3333750" cy="8001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4725" b="1">
                <a:solidFill>
                  <a:srgbClr val="164C9B"/>
                </a:solidFill>
                <a:latin typeface="Avenir Next"/>
                <a:ea typeface="Avenir Next"/>
                <a:cs typeface="Avenir Next"/>
              </a:defRPr>
            </a:pPr>
            <a:r>
              <a:rPr sz="4725" b="1">
                <a:solidFill>
                  <a:srgbClr val="164C9B"/>
                </a:solidFill>
                <a:latin typeface="Avenir Next"/>
                <a:ea typeface="Avenir Next"/>
                <a:cs typeface="Avenir Next"/>
              </a:rPr>
              <a:t>03</a:t>
            </a:r>
          </a:p>
        </p:txBody>
      </p:sp>
      <p:sp>
        <p:nvSpPr>
          <p:cNvPr id="13" name="Wider retail">
            <a:extLst xmlns:a="http://schemas.openxmlformats.org/drawingml/2006/main">
              <a:ext uri="{FF2B5EF4-FFF2-40B4-BE49-F238E27FC236}">
                <a16:creationId xmlns:a16="http://schemas.microsoft.com/office/drawing/2014/main" id="{E8F0A8C7-DBAC-47F3-977A-6EB6F73A40D0}"/>
              </a:ext>
            </a:extLst>
          </p:cNvPr>
          <p:cNvSpPr>
            <a:spLocks xmlns:a="http://schemas.openxmlformats.org/drawingml/2006/main" noGrp="1"/>
          </p:cNvSpPr>
          <p:nvPr/>
        </p:nvSpPr>
        <p:spPr>
          <a:xfrm xmlns:a="http://schemas.openxmlformats.org/drawingml/2006/main">
            <a:off x="8210550" y="3476625"/>
            <a:ext cx="34290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550" b="1">
                <a:solidFill>
                  <a:srgbClr val="164C9B"/>
                </a:solidFill>
                <a:latin typeface="Avenir Next"/>
                <a:ea typeface="Avenir Next"/>
                <a:cs typeface="Avenir Next"/>
              </a:defRPr>
            </a:pPr>
            <a:r>
              <a:rPr sz="2550" b="1">
                <a:solidFill>
                  <a:srgbClr val="164C9B"/>
                </a:solidFill>
                <a:latin typeface="Avenir Next"/>
                <a:ea typeface="Avenir Next"/>
                <a:cs typeface="Avenir Next"/>
              </a:rPr>
              <a:t>Wider retail</a:t>
            </a:r>
          </a:p>
        </p:txBody>
      </p:sp>
      <p:sp>
        <p:nvSpPr>
          <p:cNvPr id="14" name="Expansion after repeat demand">
            <a:extLst xmlns:a="http://schemas.openxmlformats.org/drawingml/2006/main">
              <a:ext uri="{FF2B5EF4-FFF2-40B4-BE49-F238E27FC236}">
                <a16:creationId xmlns:a16="http://schemas.microsoft.com/office/drawing/2014/main" id="{DBC53007-36EF-4188-90E9-7B1EA252CFA0}"/>
              </a:ext>
            </a:extLst>
          </p:cNvPr>
          <p:cNvSpPr>
            <a:spLocks xmlns:a="http://schemas.openxmlformats.org/drawingml/2006/main" noGrp="1"/>
          </p:cNvSpPr>
          <p:nvPr/>
        </p:nvSpPr>
        <p:spPr>
          <a:xfrm xmlns:a="http://schemas.openxmlformats.org/drawingml/2006/main">
            <a:off x="8210550" y="4076700"/>
            <a:ext cx="3381375" cy="6286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00" b="1">
                <a:solidFill>
                  <a:srgbClr val="164C9B"/>
                </a:solidFill>
                <a:latin typeface="Avenir Next"/>
                <a:ea typeface="Avenir Next"/>
                <a:cs typeface="Avenir Next"/>
              </a:defRPr>
            </a:pPr>
            <a:r>
              <a:rPr sz="1800" b="1">
                <a:solidFill>
                  <a:srgbClr val="164C9B"/>
                </a:solidFill>
                <a:latin typeface="Avenir Next"/>
                <a:ea typeface="Avenir Next"/>
                <a:cs typeface="Avenir Next"/>
              </a:rPr>
              <a:t>Expansion after repeat demand</a:t>
            </a:r>
          </a:p>
        </p:txBody>
      </p:sp>
      <p:sp>
        <p:nvSpPr>
          <p:cNvPr id="15" name="Prove capacity, working capital and the offer’s relevance beyond golf.">
            <a:extLst xmlns:a="http://schemas.openxmlformats.org/drawingml/2006/main">
              <a:ext uri="{FF2B5EF4-FFF2-40B4-BE49-F238E27FC236}">
                <a16:creationId xmlns:a16="http://schemas.microsoft.com/office/drawing/2014/main" id="{0F990893-BB17-4490-BD1C-A54AF45456C9}"/>
              </a:ext>
            </a:extLst>
          </p:cNvPr>
          <p:cNvSpPr>
            <a:spLocks xmlns:a="http://schemas.openxmlformats.org/drawingml/2006/main" noGrp="1"/>
          </p:cNvSpPr>
          <p:nvPr/>
        </p:nvSpPr>
        <p:spPr>
          <a:xfrm xmlns:a="http://schemas.openxmlformats.org/drawingml/2006/main">
            <a:off x="8210550" y="4876800"/>
            <a:ext cx="3305175" cy="1028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75" b="0">
                <a:solidFill>
                  <a:srgbClr val="164C9B"/>
                </a:solidFill>
                <a:latin typeface="Avenir Next"/>
                <a:ea typeface="Avenir Next"/>
                <a:cs typeface="Avenir Next"/>
              </a:defRPr>
            </a:pPr>
            <a:r>
              <a:rPr sz="1875" b="0">
                <a:solidFill>
                  <a:srgbClr val="164C9B"/>
                </a:solidFill>
                <a:latin typeface="Avenir Next"/>
                <a:ea typeface="Avenir Next"/>
                <a:cs typeface="Avenir Next"/>
              </a:rPr>
              <a:t>Prove capacity, working capital and the offer’s relevance beyond golf.</a:t>
            </a:r>
          </a:p>
        </p:txBody>
      </p:sp>
      <p:sp>
        <p:nvSpPr>
          <p:cNvPr id="16" name="Proposed sequence. No retailer, distributor or golf-course commitment ">
            <a:extLst xmlns:a="http://schemas.openxmlformats.org/drawingml/2006/main">
              <a:ext uri="{FF2B5EF4-FFF2-40B4-BE49-F238E27FC236}">
                <a16:creationId xmlns:a16="http://schemas.microsoft.com/office/drawing/2014/main" id="{3EDA96B8-5F69-4E5B-8B40-A75131678819}"/>
              </a:ext>
            </a:extLst>
          </p:cNvPr>
          <p:cNvSpPr>
            <a:spLocks xmlns:a="http://schemas.openxmlformats.org/drawingml/2006/main" noGrp="1"/>
          </p:cNvSpPr>
          <p:nvPr/>
        </p:nvSpPr>
        <p:spPr>
          <a:xfrm xmlns:a="http://schemas.openxmlformats.org/drawingml/2006/main">
            <a:off x="533400" y="6372225"/>
            <a:ext cx="1095375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125" b="0">
                <a:solidFill>
                  <a:srgbClr val="164C9B"/>
                </a:solidFill>
                <a:latin typeface="Avenir Next"/>
                <a:ea typeface="Avenir Next"/>
                <a:cs typeface="Avenir Next"/>
              </a:defRPr>
            </a:pPr>
            <a:r>
              <a:rPr sz="1125" b="0">
                <a:solidFill>
                  <a:srgbClr val="164C9B"/>
                </a:solidFill>
                <a:latin typeface="Avenir Next"/>
                <a:ea typeface="Avenir Next"/>
                <a:cs typeface="Avenir Next"/>
              </a:rPr>
              <a:t>Proposed sequence. No retailer, distributor or golf-course commitment exists.</a:t>
            </a:r>
          </a:p>
        </p:txBody>
      </p:sp>
    </p:spTree>
    <p:extLst>
      <p:ext uri="{BB962C8B-B14F-4D97-AF65-F5344CB8AC3E}">
        <p14:creationId xmlns:p14="http://schemas.microsoft.com/office/powerpoint/2010/main" val="1323806262"/>
      </p:ext>
    </p:extLst>
  </p:cSld>
</p:sld>
</file>

<file path=ppt/slides/slide9.xml><?xml version="1.0" encoding="utf-8"?>
<p:sld xmlns:p="http://schemas.openxmlformats.org/presentationml/2006/main">
  <p:cSld>
    <p:bg>
      <p:bgPr>
        <a:solidFill xmlns:a="http://schemas.openxmlformats.org/drawingml/2006/main">
          <a:srgbClr val="FFD7E6"/>
        </a:solidFill>
      </p:bgPr>
    </p:bg>
    <p:spTree>
      <p:nvGrpSpPr>
        <p:cNvPr id="1" name=""/>
        <p:cNvGrpSpPr/>
        <p:nvPr/>
      </p:nvGrpSpPr>
      <p:grpSpPr>
        <a:xfrm xmlns:a="http://schemas.openxmlformats.org/drawingml/2006/main"/>
      </p:grpSpPr>
      <p:sp>
        <p:nvSpPr>
          <p:cNvPr id="17" name="SnackPar">
            <a:extLst xmlns:a="http://schemas.openxmlformats.org/drawingml/2006/main">
              <a:ext uri="{FF2B5EF4-FFF2-40B4-BE49-F238E27FC236}">
                <a16:creationId xmlns:a16="http://schemas.microsoft.com/office/drawing/2014/main" id="{F57726C5-AB6C-4713-BFC0-49374B16C04B}"/>
              </a:ext>
            </a:extLst>
          </p:cNvPr>
          <p:cNvSpPr>
            <a:spLocks xmlns:a="http://schemas.openxmlformats.org/drawingml/2006/main" noGrp="1"/>
          </p:cNvSpPr>
          <p:nvPr/>
        </p:nvSpPr>
        <p:spPr>
          <a:xfrm xmlns:a="http://schemas.openxmlformats.org/drawingml/2006/main">
            <a:off x="533400" y="352425"/>
            <a:ext cx="2381250" cy="4191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100" b="0">
                <a:solidFill>
                  <a:srgbClr val="A62469"/>
                </a:solidFill>
                <a:latin typeface="Arial Rounded MT Bold"/>
                <a:ea typeface="Arial Rounded MT Bold"/>
                <a:cs typeface="Arial Rounded MT Bold"/>
              </a:defRPr>
            </a:pPr>
            <a:r>
              <a:rPr sz="2100" b="0">
                <a:solidFill>
                  <a:srgbClr val="A62469"/>
                </a:solidFill>
                <a:latin typeface="Arial Rounded MT Bold"/>
                <a:ea typeface="Arial Rounded MT Bold"/>
                <a:cs typeface="Arial Rounded MT Bold"/>
              </a:rPr>
              <a:t>SnackPar</a:t>
            </a:r>
          </a:p>
        </p:txBody>
      </p:sp>
      <p:sp>
        <p:nvSpPr>
          <p:cNvPr id="2" name="09">
            <a:extLst xmlns:a="http://schemas.openxmlformats.org/drawingml/2006/main">
              <a:ext uri="{FF2B5EF4-FFF2-40B4-BE49-F238E27FC236}">
                <a16:creationId xmlns:a16="http://schemas.microsoft.com/office/drawing/2014/main" id="{9BD16D11-EF52-40B2-89FD-F5D63AD693AF}"/>
              </a:ext>
            </a:extLst>
          </p:cNvPr>
          <p:cNvSpPr>
            <a:spLocks xmlns:a="http://schemas.openxmlformats.org/drawingml/2006/main" noGrp="1"/>
          </p:cNvSpPr>
          <p:nvPr/>
        </p:nvSpPr>
        <p:spPr>
          <a:xfrm xmlns:a="http://schemas.openxmlformats.org/drawingml/2006/main">
            <a:off x="11144250" y="361950"/>
            <a:ext cx="514350"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lgn="r">
              <a:defRPr sz="1350" b="0">
                <a:solidFill>
                  <a:srgbClr val="A62469"/>
                </a:solidFill>
                <a:latin typeface="Avenir Next"/>
                <a:ea typeface="Avenir Next"/>
                <a:cs typeface="Avenir Next"/>
              </a:defRPr>
            </a:pPr>
            <a:r>
              <a:rPr sz="1350" b="0">
                <a:solidFill>
                  <a:srgbClr val="A62469"/>
                </a:solidFill>
                <a:latin typeface="Avenir Next"/>
                <a:ea typeface="Avenir Next"/>
                <a:cs typeface="Avenir Next"/>
              </a:rPr>
              <a:t>09</a:t>
            </a:r>
          </a:p>
        </p:txBody>
      </p:sp>
      <p:sp>
        <p:nvSpPr>
          <p:cNvPr id="3" name="The first 90 days">
            <a:extLst xmlns:a="http://schemas.openxmlformats.org/drawingml/2006/main">
              <a:ext uri="{FF2B5EF4-FFF2-40B4-BE49-F238E27FC236}">
                <a16:creationId xmlns:a16="http://schemas.microsoft.com/office/drawing/2014/main" id="{E294B4B8-0221-48A7-93A4-0DF9C47CA138}"/>
              </a:ext>
            </a:extLst>
          </p:cNvPr>
          <p:cNvSpPr>
            <a:spLocks xmlns:a="http://schemas.openxmlformats.org/drawingml/2006/main" noGrp="1"/>
          </p:cNvSpPr>
          <p:nvPr/>
        </p:nvSpPr>
        <p:spPr>
          <a:xfrm xmlns:a="http://schemas.openxmlformats.org/drawingml/2006/main">
            <a:off x="533400" y="1076325"/>
            <a:ext cx="10572750" cy="8858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5025" b="1">
                <a:solidFill>
                  <a:srgbClr val="A62469"/>
                </a:solidFill>
                <a:latin typeface="Avenir Next"/>
                <a:ea typeface="Avenir Next"/>
                <a:cs typeface="Avenir Next"/>
              </a:defRPr>
            </a:pPr>
            <a:r>
              <a:rPr sz="5025" b="1">
                <a:solidFill>
                  <a:srgbClr val="A62469"/>
                </a:solidFill>
                <a:latin typeface="Avenir Next"/>
                <a:ea typeface="Avenir Next"/>
                <a:cs typeface="Avenir Next"/>
              </a:rPr>
              <a:t>The first 90 days</a:t>
            </a:r>
          </a:p>
        </p:txBody>
      </p:sp>
      <p:sp>
        <p:nvSpPr>
          <p:cNvPr id="4" name="Illustrative plan, beginning after scope and budget approval">
            <a:extLst xmlns:a="http://schemas.openxmlformats.org/drawingml/2006/main">
              <a:ext uri="{FF2B5EF4-FFF2-40B4-BE49-F238E27FC236}">
                <a16:creationId xmlns:a16="http://schemas.microsoft.com/office/drawing/2014/main" id="{525EEC94-3C11-4A11-9C87-40A6E568E489}"/>
              </a:ext>
            </a:extLst>
          </p:cNvPr>
          <p:cNvSpPr>
            <a:spLocks xmlns:a="http://schemas.openxmlformats.org/drawingml/2006/main" noGrp="1"/>
          </p:cNvSpPr>
          <p:nvPr/>
        </p:nvSpPr>
        <p:spPr>
          <a:xfrm xmlns:a="http://schemas.openxmlformats.org/drawingml/2006/main">
            <a:off x="552450" y="2190750"/>
            <a:ext cx="10763250"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75" b="0">
                <a:solidFill>
                  <a:srgbClr val="A62469"/>
                </a:solidFill>
                <a:latin typeface="Avenir Next"/>
                <a:ea typeface="Avenir Next"/>
                <a:cs typeface="Avenir Next"/>
              </a:defRPr>
            </a:pPr>
            <a:r>
              <a:rPr sz="1875" b="0">
                <a:solidFill>
                  <a:srgbClr val="A62469"/>
                </a:solidFill>
                <a:latin typeface="Avenir Next"/>
                <a:ea typeface="Avenir Next"/>
                <a:cs typeface="Avenir Next"/>
              </a:rPr>
              <a:t>Illustrative plan, beginning after scope and budget approval</a:t>
            </a:r>
          </a:p>
        </p:txBody>
      </p:sp>
      <p:sp>
        <p:nvSpPr>
          <p:cNvPr id="5" name="Days 1–30">
            <a:extLst xmlns:a="http://schemas.openxmlformats.org/drawingml/2006/main">
              <a:ext uri="{FF2B5EF4-FFF2-40B4-BE49-F238E27FC236}">
                <a16:creationId xmlns:a16="http://schemas.microsoft.com/office/drawing/2014/main" id="{A7D30B46-611C-4D1D-B04D-49AEAA142C44}"/>
              </a:ext>
            </a:extLst>
          </p:cNvPr>
          <p:cNvSpPr>
            <a:spLocks xmlns:a="http://schemas.openxmlformats.org/drawingml/2006/main" noGrp="1"/>
          </p:cNvSpPr>
          <p:nvPr/>
        </p:nvSpPr>
        <p:spPr>
          <a:xfrm xmlns:a="http://schemas.openxmlformats.org/drawingml/2006/main">
            <a:off x="533400" y="3086100"/>
            <a:ext cx="3343275"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325" b="1">
                <a:solidFill>
                  <a:srgbClr val="A62469"/>
                </a:solidFill>
                <a:latin typeface="Avenir Next"/>
                <a:ea typeface="Avenir Next"/>
                <a:cs typeface="Avenir Next"/>
              </a:defRPr>
            </a:pPr>
            <a:r>
              <a:rPr sz="2325" b="1">
                <a:solidFill>
                  <a:srgbClr val="A62469"/>
                </a:solidFill>
                <a:latin typeface="Avenir Next"/>
                <a:ea typeface="Avenir Next"/>
                <a:cs typeface="Avenir Next"/>
              </a:rPr>
              <a:t>Days 1–30</a:t>
            </a:r>
          </a:p>
        </p:txBody>
      </p:sp>
      <p:sp>
        <p:nvSpPr>
          <p:cNvPr id="6" name="Product + fit">
            <a:extLst xmlns:a="http://schemas.openxmlformats.org/drawingml/2006/main">
              <a:ext uri="{FF2B5EF4-FFF2-40B4-BE49-F238E27FC236}">
                <a16:creationId xmlns:a16="http://schemas.microsoft.com/office/drawing/2014/main" id="{2DBC926F-6905-4A79-AA01-F554CEB35B9F}"/>
              </a:ext>
            </a:extLst>
          </p:cNvPr>
          <p:cNvSpPr>
            <a:spLocks xmlns:a="http://schemas.openxmlformats.org/drawingml/2006/main" noGrp="1"/>
          </p:cNvSpPr>
          <p:nvPr/>
        </p:nvSpPr>
        <p:spPr>
          <a:xfrm xmlns:a="http://schemas.openxmlformats.org/drawingml/2006/main">
            <a:off x="533400" y="3819525"/>
            <a:ext cx="3343275"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250" b="1">
                <a:solidFill>
                  <a:srgbClr val="A62469"/>
                </a:solidFill>
                <a:latin typeface="Avenir Next"/>
                <a:ea typeface="Avenir Next"/>
                <a:cs typeface="Avenir Next"/>
              </a:defRPr>
            </a:pPr>
            <a:r>
              <a:rPr sz="2250" b="1">
                <a:solidFill>
                  <a:srgbClr val="A62469"/>
                </a:solidFill>
                <a:latin typeface="Avenir Next"/>
                <a:ea typeface="Avenir Next"/>
                <a:cs typeface="Avenir Next"/>
              </a:rPr>
              <a:t>Product + fit</a:t>
            </a:r>
          </a:p>
        </p:txBody>
      </p:sp>
      <p:sp>
        <p:nvSpPr>
          <p:cNvPr id="7" name="Coconut samples, taste feedback and costed manufacturing options.">
            <a:extLst xmlns:a="http://schemas.openxmlformats.org/drawingml/2006/main">
              <a:ext uri="{FF2B5EF4-FFF2-40B4-BE49-F238E27FC236}">
                <a16:creationId xmlns:a16="http://schemas.microsoft.com/office/drawing/2014/main" id="{91D20876-34BA-4147-B7F6-C8EBDD5F9A4A}"/>
              </a:ext>
            </a:extLst>
          </p:cNvPr>
          <p:cNvSpPr>
            <a:spLocks xmlns:a="http://schemas.openxmlformats.org/drawingml/2006/main" noGrp="1"/>
          </p:cNvSpPr>
          <p:nvPr/>
        </p:nvSpPr>
        <p:spPr>
          <a:xfrm xmlns:a="http://schemas.openxmlformats.org/drawingml/2006/main">
            <a:off x="533400" y="4486275"/>
            <a:ext cx="3305175" cy="1123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75" b="0">
                <a:solidFill>
                  <a:srgbClr val="A62469"/>
                </a:solidFill>
                <a:latin typeface="Avenir Next"/>
                <a:ea typeface="Avenir Next"/>
                <a:cs typeface="Avenir Next"/>
              </a:defRPr>
            </a:pPr>
            <a:r>
              <a:rPr sz="1875" b="0">
                <a:solidFill>
                  <a:srgbClr val="A62469"/>
                </a:solidFill>
                <a:latin typeface="Avenir Next"/>
                <a:ea typeface="Avenir Next"/>
                <a:cs typeface="Avenir Next"/>
              </a:rPr>
              <a:t>Coconut samples, taste feedback and costed manufacturing options.</a:t>
            </a:r>
          </a:p>
        </p:txBody>
      </p:sp>
      <p:sp>
        <p:nvSpPr>
          <p:cNvPr id="8" name="Gate: a product worth testing.">
            <a:extLst xmlns:a="http://schemas.openxmlformats.org/drawingml/2006/main">
              <a:ext uri="{FF2B5EF4-FFF2-40B4-BE49-F238E27FC236}">
                <a16:creationId xmlns:a16="http://schemas.microsoft.com/office/drawing/2014/main" id="{31A4B6AF-5C7D-416F-96C3-7E8833AF45C5}"/>
              </a:ext>
            </a:extLst>
          </p:cNvPr>
          <p:cNvSpPr>
            <a:spLocks xmlns:a="http://schemas.openxmlformats.org/drawingml/2006/main" noGrp="1"/>
          </p:cNvSpPr>
          <p:nvPr/>
        </p:nvSpPr>
        <p:spPr>
          <a:xfrm xmlns:a="http://schemas.openxmlformats.org/drawingml/2006/main">
            <a:off x="533400" y="5829300"/>
            <a:ext cx="3324225" cy="4476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500" b="1">
                <a:solidFill>
                  <a:srgbClr val="A62469"/>
                </a:solidFill>
                <a:latin typeface="Avenir Next"/>
                <a:ea typeface="Avenir Next"/>
                <a:cs typeface="Avenir Next"/>
              </a:defRPr>
            </a:pPr>
            <a:r>
              <a:rPr sz="1500" b="1">
                <a:solidFill>
                  <a:srgbClr val="A62469"/>
                </a:solidFill>
                <a:latin typeface="Avenir Next"/>
                <a:ea typeface="Avenir Next"/>
                <a:cs typeface="Avenir Next"/>
              </a:rPr>
              <a:t>Gate: a product worth testing.</a:t>
            </a:r>
          </a:p>
        </p:txBody>
      </p:sp>
      <p:sp>
        <p:nvSpPr>
          <p:cNvPr id="9" name="Days 31–60">
            <a:extLst xmlns:a="http://schemas.openxmlformats.org/drawingml/2006/main">
              <a:ext uri="{FF2B5EF4-FFF2-40B4-BE49-F238E27FC236}">
                <a16:creationId xmlns:a16="http://schemas.microsoft.com/office/drawing/2014/main" id="{2B6759F7-3182-4C49-A201-2BDE31A5E51E}"/>
              </a:ext>
            </a:extLst>
          </p:cNvPr>
          <p:cNvSpPr>
            <a:spLocks xmlns:a="http://schemas.openxmlformats.org/drawingml/2006/main" noGrp="1"/>
          </p:cNvSpPr>
          <p:nvPr/>
        </p:nvSpPr>
        <p:spPr>
          <a:xfrm xmlns:a="http://schemas.openxmlformats.org/drawingml/2006/main">
            <a:off x="4371975" y="3086100"/>
            <a:ext cx="3343275"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325" b="1">
                <a:solidFill>
                  <a:srgbClr val="A62469"/>
                </a:solidFill>
                <a:latin typeface="Avenir Next"/>
                <a:ea typeface="Avenir Next"/>
                <a:cs typeface="Avenir Next"/>
              </a:defRPr>
            </a:pPr>
            <a:r>
              <a:rPr sz="2325" b="1">
                <a:solidFill>
                  <a:srgbClr val="A62469"/>
                </a:solidFill>
                <a:latin typeface="Avenir Next"/>
                <a:ea typeface="Avenir Next"/>
                <a:cs typeface="Avenir Next"/>
              </a:rPr>
              <a:t>Days 31–60</a:t>
            </a:r>
          </a:p>
        </p:txBody>
      </p:sp>
      <p:sp>
        <p:nvSpPr>
          <p:cNvPr id="10" name="Offer + operations">
            <a:extLst xmlns:a="http://schemas.openxmlformats.org/drawingml/2006/main">
              <a:ext uri="{FF2B5EF4-FFF2-40B4-BE49-F238E27FC236}">
                <a16:creationId xmlns:a16="http://schemas.microsoft.com/office/drawing/2014/main" id="{991880A8-7229-4479-AF14-DD9DAA640DA9}"/>
              </a:ext>
            </a:extLst>
          </p:cNvPr>
          <p:cNvSpPr>
            <a:spLocks xmlns:a="http://schemas.openxmlformats.org/drawingml/2006/main" noGrp="1"/>
          </p:cNvSpPr>
          <p:nvPr/>
        </p:nvSpPr>
        <p:spPr>
          <a:xfrm xmlns:a="http://schemas.openxmlformats.org/drawingml/2006/main">
            <a:off x="4371975" y="3819525"/>
            <a:ext cx="3343275"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250" b="1">
                <a:solidFill>
                  <a:srgbClr val="A62469"/>
                </a:solidFill>
                <a:latin typeface="Avenir Next"/>
                <a:ea typeface="Avenir Next"/>
                <a:cs typeface="Avenir Next"/>
              </a:defRPr>
            </a:pPr>
            <a:r>
              <a:rPr sz="2250" b="1">
                <a:solidFill>
                  <a:srgbClr val="A62469"/>
                </a:solidFill>
                <a:latin typeface="Avenir Next"/>
                <a:ea typeface="Avenir Next"/>
                <a:cs typeface="Avenir Next"/>
              </a:rPr>
              <a:t>Offer + operations</a:t>
            </a:r>
          </a:p>
        </p:txBody>
      </p:sp>
      <p:sp>
        <p:nvSpPr>
          <p:cNvPr id="11" name="Pack and pricing tests, fulfillment trial and partnership scope.">
            <a:extLst xmlns:a="http://schemas.openxmlformats.org/drawingml/2006/main">
              <a:ext uri="{FF2B5EF4-FFF2-40B4-BE49-F238E27FC236}">
                <a16:creationId xmlns:a16="http://schemas.microsoft.com/office/drawing/2014/main" id="{823283F2-2745-481A-92EB-9FB5FC4ED2EC}"/>
              </a:ext>
            </a:extLst>
          </p:cNvPr>
          <p:cNvSpPr>
            <a:spLocks xmlns:a="http://schemas.openxmlformats.org/drawingml/2006/main" noGrp="1"/>
          </p:cNvSpPr>
          <p:nvPr/>
        </p:nvSpPr>
        <p:spPr>
          <a:xfrm xmlns:a="http://schemas.openxmlformats.org/drawingml/2006/main">
            <a:off x="4371975" y="4486275"/>
            <a:ext cx="3305175" cy="1123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75" b="0">
                <a:solidFill>
                  <a:srgbClr val="A62469"/>
                </a:solidFill>
                <a:latin typeface="Avenir Next"/>
                <a:ea typeface="Avenir Next"/>
                <a:cs typeface="Avenir Next"/>
              </a:defRPr>
            </a:pPr>
            <a:r>
              <a:rPr sz="1875" b="0">
                <a:solidFill>
                  <a:srgbClr val="A62469"/>
                </a:solidFill>
                <a:latin typeface="Avenir Next"/>
                <a:ea typeface="Avenir Next"/>
                <a:cs typeface="Avenir Next"/>
              </a:rPr>
              <a:t>Pack and pricing tests, fulfillment trial and partnership scope.</a:t>
            </a:r>
          </a:p>
        </p:txBody>
      </p:sp>
      <p:sp>
        <p:nvSpPr>
          <p:cNvPr id="12" name="Gate: a feasible paid pilot.">
            <a:extLst xmlns:a="http://schemas.openxmlformats.org/drawingml/2006/main">
              <a:ext uri="{FF2B5EF4-FFF2-40B4-BE49-F238E27FC236}">
                <a16:creationId xmlns:a16="http://schemas.microsoft.com/office/drawing/2014/main" id="{7DADF27E-D3EF-4037-81DC-AD60F5892F9A}"/>
              </a:ext>
            </a:extLst>
          </p:cNvPr>
          <p:cNvSpPr>
            <a:spLocks xmlns:a="http://schemas.openxmlformats.org/drawingml/2006/main" noGrp="1"/>
          </p:cNvSpPr>
          <p:nvPr/>
        </p:nvSpPr>
        <p:spPr>
          <a:xfrm xmlns:a="http://schemas.openxmlformats.org/drawingml/2006/main">
            <a:off x="4371975" y="5829300"/>
            <a:ext cx="3324225" cy="4476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500" b="1">
                <a:solidFill>
                  <a:srgbClr val="A62469"/>
                </a:solidFill>
                <a:latin typeface="Avenir Next"/>
                <a:ea typeface="Avenir Next"/>
                <a:cs typeface="Avenir Next"/>
              </a:defRPr>
            </a:pPr>
            <a:r>
              <a:rPr sz="1500" b="1">
                <a:solidFill>
                  <a:srgbClr val="A62469"/>
                </a:solidFill>
                <a:latin typeface="Avenir Next"/>
                <a:ea typeface="Avenir Next"/>
                <a:cs typeface="Avenir Next"/>
              </a:rPr>
              <a:t>Gate: a feasible paid pilot.</a:t>
            </a:r>
          </a:p>
        </p:txBody>
      </p:sp>
      <p:sp>
        <p:nvSpPr>
          <p:cNvPr id="13" name="Days 61–90">
            <a:extLst xmlns:a="http://schemas.openxmlformats.org/drawingml/2006/main">
              <a:ext uri="{FF2B5EF4-FFF2-40B4-BE49-F238E27FC236}">
                <a16:creationId xmlns:a16="http://schemas.microsoft.com/office/drawing/2014/main" id="{DE645337-CE9F-4964-BD1F-888CFBC95FE2}"/>
              </a:ext>
            </a:extLst>
          </p:cNvPr>
          <p:cNvSpPr>
            <a:spLocks xmlns:a="http://schemas.openxmlformats.org/drawingml/2006/main" noGrp="1"/>
          </p:cNvSpPr>
          <p:nvPr/>
        </p:nvSpPr>
        <p:spPr>
          <a:xfrm xmlns:a="http://schemas.openxmlformats.org/drawingml/2006/main">
            <a:off x="8210550" y="3086100"/>
            <a:ext cx="3343275"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325" b="1">
                <a:solidFill>
                  <a:srgbClr val="A62469"/>
                </a:solidFill>
                <a:latin typeface="Avenir Next"/>
                <a:ea typeface="Avenir Next"/>
                <a:cs typeface="Avenir Next"/>
              </a:defRPr>
            </a:pPr>
            <a:r>
              <a:rPr sz="2325" b="1">
                <a:solidFill>
                  <a:srgbClr val="A62469"/>
                </a:solidFill>
                <a:latin typeface="Avenir Next"/>
                <a:ea typeface="Avenir Next"/>
                <a:cs typeface="Avenir Next"/>
              </a:rPr>
              <a:t>Days 61–90</a:t>
            </a:r>
          </a:p>
        </p:txBody>
      </p:sp>
      <p:sp>
        <p:nvSpPr>
          <p:cNvPr id="14" name="Controlled trial">
            <a:extLst xmlns:a="http://schemas.openxmlformats.org/drawingml/2006/main">
              <a:ext uri="{FF2B5EF4-FFF2-40B4-BE49-F238E27FC236}">
                <a16:creationId xmlns:a16="http://schemas.microsoft.com/office/drawing/2014/main" id="{13C263AF-DA62-4785-A4B5-8C2448F2C7EC}"/>
              </a:ext>
            </a:extLst>
          </p:cNvPr>
          <p:cNvSpPr>
            <a:spLocks xmlns:a="http://schemas.openxmlformats.org/drawingml/2006/main" noGrp="1"/>
          </p:cNvSpPr>
          <p:nvPr/>
        </p:nvSpPr>
        <p:spPr>
          <a:xfrm xmlns:a="http://schemas.openxmlformats.org/drawingml/2006/main">
            <a:off x="8210550" y="3819525"/>
            <a:ext cx="3343275"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250" b="1">
                <a:solidFill>
                  <a:srgbClr val="A62469"/>
                </a:solidFill>
                <a:latin typeface="Avenir Next"/>
                <a:ea typeface="Avenir Next"/>
                <a:cs typeface="Avenir Next"/>
              </a:defRPr>
            </a:pPr>
            <a:r>
              <a:rPr sz="2250" b="1">
                <a:solidFill>
                  <a:srgbClr val="A62469"/>
                </a:solidFill>
                <a:latin typeface="Avenir Next"/>
                <a:ea typeface="Avenir Next"/>
                <a:cs typeface="Avenir Next"/>
              </a:rPr>
              <a:t>Controlled trial</a:t>
            </a:r>
          </a:p>
        </p:txBody>
      </p:sp>
      <p:sp>
        <p:nvSpPr>
          <p:cNvPr id="15" name="A limited test with agreed measures for purchase, quality and repeat d">
            <a:extLst xmlns:a="http://schemas.openxmlformats.org/drawingml/2006/main">
              <a:ext uri="{FF2B5EF4-FFF2-40B4-BE49-F238E27FC236}">
                <a16:creationId xmlns:a16="http://schemas.microsoft.com/office/drawing/2014/main" id="{C97C35F4-1FA4-4FA0-BA00-1553B04435E4}"/>
              </a:ext>
            </a:extLst>
          </p:cNvPr>
          <p:cNvSpPr>
            <a:spLocks xmlns:a="http://schemas.openxmlformats.org/drawingml/2006/main" noGrp="1"/>
          </p:cNvSpPr>
          <p:nvPr/>
        </p:nvSpPr>
        <p:spPr>
          <a:xfrm xmlns:a="http://schemas.openxmlformats.org/drawingml/2006/main">
            <a:off x="8210550" y="4486275"/>
            <a:ext cx="3305175" cy="1123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75" b="0">
                <a:solidFill>
                  <a:srgbClr val="A62469"/>
                </a:solidFill>
                <a:latin typeface="Avenir Next"/>
                <a:ea typeface="Avenir Next"/>
                <a:cs typeface="Avenir Next"/>
              </a:defRPr>
            </a:pPr>
            <a:r>
              <a:rPr sz="1875" b="0">
                <a:solidFill>
                  <a:srgbClr val="A62469"/>
                </a:solidFill>
                <a:latin typeface="Avenir Next"/>
                <a:ea typeface="Avenir Next"/>
                <a:cs typeface="Avenir Next"/>
              </a:rPr>
              <a:t>A limited test with agreed measures for purchase, quality and repeat demand.</a:t>
            </a:r>
          </a:p>
        </p:txBody>
      </p:sp>
      <p:sp>
        <p:nvSpPr>
          <p:cNvPr id="16" name="Gate: expand, revise or stop.">
            <a:extLst xmlns:a="http://schemas.openxmlformats.org/drawingml/2006/main">
              <a:ext uri="{FF2B5EF4-FFF2-40B4-BE49-F238E27FC236}">
                <a16:creationId xmlns:a16="http://schemas.microsoft.com/office/drawing/2014/main" id="{03350B36-6F31-4743-8875-94A899AE1046}"/>
              </a:ext>
            </a:extLst>
          </p:cNvPr>
          <p:cNvSpPr>
            <a:spLocks xmlns:a="http://schemas.openxmlformats.org/drawingml/2006/main" noGrp="1"/>
          </p:cNvSpPr>
          <p:nvPr/>
        </p:nvSpPr>
        <p:spPr>
          <a:xfrm xmlns:a="http://schemas.openxmlformats.org/drawingml/2006/main">
            <a:off x="8210550" y="5829300"/>
            <a:ext cx="3324225" cy="4476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500" b="1">
                <a:solidFill>
                  <a:srgbClr val="A62469"/>
                </a:solidFill>
                <a:latin typeface="Avenir Next"/>
                <a:ea typeface="Avenir Next"/>
                <a:cs typeface="Avenir Next"/>
              </a:defRPr>
            </a:pPr>
            <a:r>
              <a:rPr sz="1500" b="1">
                <a:solidFill>
                  <a:srgbClr val="A62469"/>
                </a:solidFill>
                <a:latin typeface="Avenir Next"/>
                <a:ea typeface="Avenir Next"/>
                <a:cs typeface="Avenir Next"/>
              </a:rPr>
              <a:t>Gate: expand, revise or stop.</a:t>
            </a:r>
          </a:p>
        </p:txBody>
      </p:sp>
    </p:spTree>
    <p:extLst>
      <p:ext uri="{BB962C8B-B14F-4D97-AF65-F5344CB8AC3E}">
        <p14:creationId xmlns:p14="http://schemas.microsoft.com/office/powerpoint/2010/main" val="514834088"/>
      </p:ext>
    </p:extLst>
  </p:cSld>
</p:sld>
</file>

<file path=ppt/slides/slide10.xml><?xml version="1.0" encoding="utf-8"?>
<p:sld xmlns:p="http://schemas.openxmlformats.org/presentationml/2006/main">
  <p:cSld>
    <p:bg>
      <p:bgPr>
        <a:solidFill xmlns:a="http://schemas.openxmlformats.org/drawingml/2006/main">
          <a:srgbClr val="FFFDF7"/>
        </a:solidFill>
      </p:bgPr>
    </p:bg>
    <p:spTree>
      <p:nvGrpSpPr>
        <p:cNvPr id="1" name=""/>
        <p:cNvGrpSpPr/>
        <p:nvPr/>
      </p:nvGrpSpPr>
      <p:grpSpPr>
        <a:xfrm xmlns:a="http://schemas.openxmlformats.org/drawingml/2006/main"/>
      </p:grpSpPr>
      <p:sp>
        <p:nvSpPr>
          <p:cNvPr id="6" name="SnackPar">
            <a:extLst xmlns:a="http://schemas.openxmlformats.org/drawingml/2006/main">
              <a:ext uri="{FF2B5EF4-FFF2-40B4-BE49-F238E27FC236}">
                <a16:creationId xmlns:a16="http://schemas.microsoft.com/office/drawing/2014/main" id="{A447739B-FF7E-4EE6-9BCF-C31F18EBC887}"/>
              </a:ext>
            </a:extLst>
          </p:cNvPr>
          <p:cNvSpPr>
            <a:spLocks xmlns:a="http://schemas.openxmlformats.org/drawingml/2006/main" noGrp="1"/>
          </p:cNvSpPr>
          <p:nvPr/>
        </p:nvSpPr>
        <p:spPr>
          <a:xfrm xmlns:a="http://schemas.openxmlformats.org/drawingml/2006/main">
            <a:off x="533400" y="352425"/>
            <a:ext cx="2381250" cy="4191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100" b="0">
                <a:solidFill>
                  <a:srgbClr val="123D2B"/>
                </a:solidFill>
                <a:latin typeface="Arial Rounded MT Bold"/>
                <a:ea typeface="Arial Rounded MT Bold"/>
                <a:cs typeface="Arial Rounded MT Bold"/>
              </a:defRPr>
            </a:pPr>
            <a:r>
              <a:rPr sz="2100" b="0">
                <a:solidFill>
                  <a:srgbClr val="123D2B"/>
                </a:solidFill>
                <a:latin typeface="Arial Rounded MT Bold"/>
                <a:ea typeface="Arial Rounded MT Bold"/>
                <a:cs typeface="Arial Rounded MT Bold"/>
              </a:rPr>
              <a:t>SnackPar</a:t>
            </a:r>
          </a:p>
        </p:txBody>
      </p:sp>
      <p:sp>
        <p:nvSpPr>
          <p:cNvPr id="2" name="10">
            <a:extLst xmlns:a="http://schemas.openxmlformats.org/drawingml/2006/main">
              <a:ext uri="{FF2B5EF4-FFF2-40B4-BE49-F238E27FC236}">
                <a16:creationId xmlns:a16="http://schemas.microsoft.com/office/drawing/2014/main" id="{247320C0-8FC3-413C-B925-3B6238CF47F7}"/>
              </a:ext>
            </a:extLst>
          </p:cNvPr>
          <p:cNvSpPr>
            <a:spLocks xmlns:a="http://schemas.openxmlformats.org/drawingml/2006/main" noGrp="1"/>
          </p:cNvSpPr>
          <p:nvPr/>
        </p:nvSpPr>
        <p:spPr>
          <a:xfrm xmlns:a="http://schemas.openxmlformats.org/drawingml/2006/main">
            <a:off x="11144250" y="361950"/>
            <a:ext cx="514350"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lgn="r">
              <a:defRPr sz="1350" b="0">
                <a:solidFill>
                  <a:srgbClr val="123D2B"/>
                </a:solidFill>
                <a:latin typeface="Avenir Next"/>
                <a:ea typeface="Avenir Next"/>
                <a:cs typeface="Avenir Next"/>
              </a:defRPr>
            </a:pPr>
            <a:r>
              <a:rPr sz="1350" b="0">
                <a:solidFill>
                  <a:srgbClr val="123D2B"/>
                </a:solidFill>
                <a:latin typeface="Avenir Next"/>
                <a:ea typeface="Avenir Next"/>
                <a:cs typeface="Avenir Next"/>
              </a:rPr>
              <a:t>10</a:t>
            </a:r>
          </a:p>
        </p:txBody>
      </p:sp>
      <p:sp>
        <p:nvSpPr>
          <p:cNvPr id="3" name="The economics we need to prove">
            <a:extLst xmlns:a="http://schemas.openxmlformats.org/drawingml/2006/main">
              <a:ext uri="{FF2B5EF4-FFF2-40B4-BE49-F238E27FC236}">
                <a16:creationId xmlns:a16="http://schemas.microsoft.com/office/drawing/2014/main" id="{CCEE613C-F1EC-4C59-9728-B7A8F757EF32}"/>
              </a:ext>
            </a:extLst>
          </p:cNvPr>
          <p:cNvSpPr>
            <a:spLocks xmlns:a="http://schemas.openxmlformats.org/drawingml/2006/main" noGrp="1"/>
          </p:cNvSpPr>
          <p:nvPr/>
        </p:nvSpPr>
        <p:spPr>
          <a:xfrm xmlns:a="http://schemas.openxmlformats.org/drawingml/2006/main">
            <a:off x="533400" y="1076325"/>
            <a:ext cx="10953750" cy="857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4350" b="1">
                <a:solidFill>
                  <a:srgbClr val="123D2B"/>
                </a:solidFill>
                <a:latin typeface="Avenir Next"/>
                <a:ea typeface="Avenir Next"/>
                <a:cs typeface="Avenir Next"/>
              </a:defRPr>
            </a:pPr>
            <a:r>
              <a:rPr sz="4350" b="1">
                <a:solidFill>
                  <a:srgbClr val="123D2B"/>
                </a:solidFill>
                <a:latin typeface="Avenir Next"/>
                <a:ea typeface="Avenir Next"/>
                <a:cs typeface="Avenir Next"/>
              </a:rPr>
              <a:t>The economics we need to prove</a:t>
            </a:r>
          </a:p>
        </p:txBody>
      </p:sp>
      <p:graphicFrame>
        <p:nvGraphicFramePr>
          <p:cNvPr id="9" name=""/>
          <p:cNvGraphicFramePr/>
          <p:nvPr/>
        </p:nvGraphicFramePr>
        <p:xfrm>
          <a:off xmlns:a="http://schemas.openxmlformats.org/drawingml/2006/main" x="533400" y="2466975"/>
          <a:ext xmlns:a="http://schemas.openxmlformats.org/drawingml/2006/main" cx="11125200" cy="3190875"/>
        </p:xfrm>
        <a:graphic xmlns:a="http://schemas.openxmlformats.org/drawingml/2006/main">
          <a:graphicData uri="http://schemas.openxmlformats.org/drawingml/2006/table">
            <a:tbl>
              <a:tblPr firstRow="0" bandRow="0"/>
              <a:tblGrid>
                <a:gridCol w="2190750"/>
                <a:gridCol w="4819650"/>
                <a:gridCol w="4114800"/>
              </a:tblGrid>
              <a:tr h="533400">
                <a:tc>
                  <a:txBody>
                    <a:bodyPr lIns="152400" tIns="114300" rIns="152400" bIns="95250">
                      <a:noAutofit/>
                    </a:bodyPr>
                    <a:lstStyle/>
                    <a:p>
                      <a:r>
                        <a:rPr sz="1425" b="1">
                          <a:solidFill>
                            <a:srgbClr val="FFFFFF"/>
                          </a:solidFill>
                          <a:latin typeface="Avenir Next"/>
                          <a:ea typeface="Avenir Next"/>
                          <a:cs typeface="Avenir Next"/>
                        </a:rPr>
                        <a:t>Decision</a:t>
                      </a:r>
                    </a:p>
                  </a:txBody>
                  <a:tcPr marL="91440" marR="91440" marT="45720" marB="45720">
                    <a:solidFill>
                      <a:srgbClr val="123D2B"/>
                    </a:solidFill>
                  </a:tcPr>
                </a:tc>
                <a:tc>
                  <a:txBody>
                    <a:bodyPr lIns="152400" tIns="114300" rIns="152400" bIns="95250">
                      <a:noAutofit/>
                    </a:bodyPr>
                    <a:lstStyle/>
                    <a:p>
                      <a:r>
                        <a:rPr sz="1425" b="1">
                          <a:solidFill>
                            <a:srgbClr val="FFFFFF"/>
                          </a:solidFill>
                          <a:latin typeface="Avenir Next"/>
                          <a:ea typeface="Avenir Next"/>
                          <a:cs typeface="Avenir Next"/>
                        </a:rPr>
                        <a:t>Inputs required</a:t>
                      </a:r>
                    </a:p>
                  </a:txBody>
                  <a:tcPr marL="91440" marR="91440" marT="45720" marB="45720">
                    <a:solidFill>
                      <a:srgbClr val="123D2B"/>
                    </a:solidFill>
                  </a:tcPr>
                </a:tc>
                <a:tc>
                  <a:txBody>
                    <a:bodyPr lIns="152400" tIns="114300" rIns="152400" bIns="95250">
                      <a:noAutofit/>
                    </a:bodyPr>
                    <a:lstStyle/>
                    <a:p>
                      <a:r>
                        <a:rPr sz="1425" b="1">
                          <a:solidFill>
                            <a:srgbClr val="FFFFFF"/>
                          </a:solidFill>
                          <a:latin typeface="Avenir Next"/>
                          <a:ea typeface="Avenir Next"/>
                          <a:cs typeface="Avenir Next"/>
                        </a:rPr>
                        <a:t>Evidence before scale</a:t>
                      </a:r>
                    </a:p>
                  </a:txBody>
                  <a:tcPr marL="91440" marR="91440" marT="45720" marB="45720">
                    <a:solidFill>
                      <a:srgbClr val="123D2B"/>
                    </a:solidFill>
                  </a:tcPr>
                </a:tc>
              </a:tr>
              <a:tr h="885825">
                <a:tc>
                  <a:txBody>
                    <a:bodyPr lIns="152400" tIns="114300" rIns="152400" bIns="95250">
                      <a:noAutofit/>
                    </a:bodyPr>
                    <a:lstStyle/>
                    <a:p>
                      <a:r>
                        <a:rPr sz="1725" b="1">
                          <a:solidFill>
                            <a:srgbClr val="123D2B"/>
                          </a:solidFill>
                          <a:latin typeface="Avenir Next"/>
                          <a:ea typeface="Avenir Next"/>
                          <a:cs typeface="Avenir Next"/>
                        </a:rPr>
                        <a:t>Direct sales</a:t>
                      </a:r>
                    </a:p>
                  </a:txBody>
                  <a:tcPr marL="91440" marR="91440" marT="45720" marB="45720">
                    <a:solidFill>
                      <a:srgbClr val="FFFDF7"/>
                    </a:solidFill>
                  </a:tcPr>
                </a:tc>
                <a:tc>
                  <a:txBody>
                    <a:bodyPr lIns="152400" tIns="114300" rIns="152400" bIns="95250">
                      <a:noAutofit/>
                    </a:bodyPr>
                    <a:lstStyle/>
                    <a:p>
                      <a:r>
                        <a:rPr sz="1725" b="0">
                          <a:solidFill>
                            <a:srgbClr val="123D2B"/>
                          </a:solidFill>
                          <a:latin typeface="Avenir Next"/>
                          <a:ea typeface="Avenir Next"/>
                          <a:cs typeface="Avenir Next"/>
                        </a:rPr>
                        <a:t>Price, landed COGS, royalties, giving,</a:t>
                      </a:r>
                    </a:p>
                    <a:p>
                      <a:r>
                        <a:rPr sz="1725" b="0">
                          <a:solidFill>
                            <a:srgbClr val="123D2B"/>
                          </a:solidFill>
                          <a:latin typeface="Avenir Next"/>
                          <a:ea typeface="Avenir Next"/>
                          <a:cs typeface="Avenir Next"/>
                        </a:rPr>
                        <a:t>fulfillment, fees, returns and acquisition.</a:t>
                      </a:r>
                    </a:p>
                  </a:txBody>
                  <a:tcPr marL="91440" marR="91440" marT="45720" marB="45720">
                    <a:solidFill>
                      <a:srgbClr val="FFFDF7"/>
                    </a:solidFill>
                  </a:tcPr>
                </a:tc>
                <a:tc>
                  <a:txBody>
                    <a:bodyPr lIns="152400" tIns="114300" rIns="152400" bIns="95250">
                      <a:noAutofit/>
                    </a:bodyPr>
                    <a:lstStyle/>
                    <a:p>
                      <a:r>
                        <a:rPr sz="1725" b="0">
                          <a:solidFill>
                            <a:srgbClr val="123D2B"/>
                          </a:solidFill>
                          <a:latin typeface="Avenir Next"/>
                          <a:ea typeface="Avenir Next"/>
                          <a:cs typeface="Avenir Next"/>
                        </a:rPr>
                        <a:t>Positive contribution per order</a:t>
                      </a:r>
                    </a:p>
                    <a:p>
                      <a:r>
                        <a:rPr sz="1725" b="0">
                          <a:solidFill>
                            <a:srgbClr val="123D2B"/>
                          </a:solidFill>
                          <a:latin typeface="Avenir Next"/>
                          <a:ea typeface="Avenir Next"/>
                          <a:cs typeface="Avenir Next"/>
                        </a:rPr>
                        <a:t>and credible repeat demand.</a:t>
                      </a:r>
                    </a:p>
                  </a:txBody>
                  <a:tcPr marL="91440" marR="91440" marT="45720" marB="45720">
                    <a:solidFill>
                      <a:srgbClr val="FFFDF7"/>
                    </a:solidFill>
                  </a:tcPr>
                </a:tc>
              </a:tr>
              <a:tr h="885825">
                <a:tc>
                  <a:txBody>
                    <a:bodyPr lIns="152400" tIns="114300" rIns="152400" bIns="95250">
                      <a:noAutofit/>
                    </a:bodyPr>
                    <a:lstStyle/>
                    <a:p>
                      <a:r>
                        <a:rPr sz="1725" b="1">
                          <a:solidFill>
                            <a:srgbClr val="123D2B"/>
                          </a:solidFill>
                          <a:latin typeface="Avenir Next"/>
                          <a:ea typeface="Avenir Next"/>
                          <a:cs typeface="Avenir Next"/>
                        </a:rPr>
                        <a:t>Wholesale</a:t>
                      </a:r>
                    </a:p>
                  </a:txBody>
                  <a:tcPr marL="91440" marR="91440" marT="45720" marB="45720">
                    <a:solidFill>
                      <a:srgbClr val="FFFDF7"/>
                    </a:solidFill>
                  </a:tcPr>
                </a:tc>
                <a:tc>
                  <a:txBody>
                    <a:bodyPr lIns="152400" tIns="114300" rIns="152400" bIns="95250">
                      <a:noAutofit/>
                    </a:bodyPr>
                    <a:lstStyle/>
                    <a:p>
                      <a:r>
                        <a:rPr sz="1725" b="0">
                          <a:solidFill>
                            <a:srgbClr val="123D2B"/>
                          </a:solidFill>
                          <a:latin typeface="Avenir Next"/>
                          <a:ea typeface="Avenir Next"/>
                          <a:cs typeface="Avenir Next"/>
                        </a:rPr>
                        <a:t>Wholesale price, COGS and freight,</a:t>
                      </a:r>
                    </a:p>
                    <a:p>
                      <a:r>
                        <a:rPr sz="1725" b="0">
                          <a:solidFill>
                            <a:srgbClr val="123D2B"/>
                          </a:solidFill>
                          <a:latin typeface="Avenir Next"/>
                          <a:ea typeface="Avenir Next"/>
                          <a:cs typeface="Avenir Next"/>
                        </a:rPr>
                        <a:t>royalties, giving and trade terms.</a:t>
                      </a:r>
                    </a:p>
                  </a:txBody>
                  <a:tcPr marL="91440" marR="91440" marT="45720" marB="45720">
                    <a:solidFill>
                      <a:srgbClr val="FFFDF7"/>
                    </a:solidFill>
                  </a:tcPr>
                </a:tc>
                <a:tc>
                  <a:txBody>
                    <a:bodyPr lIns="152400" tIns="114300" rIns="152400" bIns="95250">
                      <a:noAutofit/>
                    </a:bodyPr>
                    <a:lstStyle/>
                    <a:p>
                      <a:r>
                        <a:rPr sz="1725" b="0">
                          <a:solidFill>
                            <a:srgbClr val="123D2B"/>
                          </a:solidFill>
                          <a:latin typeface="Avenir Next"/>
                          <a:ea typeface="Avenir Next"/>
                          <a:cs typeface="Avenir Next"/>
                        </a:rPr>
                        <a:t>Viable margin for SnackPar</a:t>
                      </a:r>
                    </a:p>
                    <a:p>
                      <a:r>
                        <a:rPr sz="1725" b="0">
                          <a:solidFill>
                            <a:srgbClr val="123D2B"/>
                          </a:solidFill>
                          <a:latin typeface="Avenir Next"/>
                          <a:ea typeface="Avenir Next"/>
                          <a:cs typeface="Avenir Next"/>
                        </a:rPr>
                        <a:t>and the retail partner.</a:t>
                      </a:r>
                    </a:p>
                  </a:txBody>
                  <a:tcPr marL="91440" marR="91440" marT="45720" marB="45720">
                    <a:solidFill>
                      <a:srgbClr val="FFFDF7"/>
                    </a:solidFill>
                  </a:tcPr>
                </a:tc>
              </a:tr>
              <a:tr h="885825">
                <a:tc>
                  <a:txBody>
                    <a:bodyPr lIns="152400" tIns="114300" rIns="152400" bIns="95250">
                      <a:noAutofit/>
                    </a:bodyPr>
                    <a:lstStyle/>
                    <a:p>
                      <a:r>
                        <a:rPr sz="1725" b="1">
                          <a:solidFill>
                            <a:srgbClr val="123D2B"/>
                          </a:solidFill>
                          <a:latin typeface="Avenir Next"/>
                          <a:ea typeface="Avenir Next"/>
                          <a:cs typeface="Avenir Next"/>
                        </a:rPr>
                        <a:t>Capital required</a:t>
                      </a:r>
                    </a:p>
                  </a:txBody>
                  <a:tcPr marL="91440" marR="91440" marT="45720" marB="45720">
                    <a:solidFill>
                      <a:srgbClr val="FFFDF7"/>
                    </a:solidFill>
                  </a:tcPr>
                </a:tc>
                <a:tc>
                  <a:txBody>
                    <a:bodyPr lIns="152400" tIns="114300" rIns="152400" bIns="95250">
                      <a:noAutofit/>
                    </a:bodyPr>
                    <a:lstStyle/>
                    <a:p>
                      <a:r>
                        <a:rPr sz="1725" b="0">
                          <a:solidFill>
                            <a:srgbClr val="123D2B"/>
                          </a:solidFill>
                          <a:latin typeface="Avenir Next"/>
                          <a:ea typeface="Avenir Next"/>
                          <a:cs typeface="Avenir Next"/>
                        </a:rPr>
                        <a:t>Inventory deposits, lead times,</a:t>
                      </a:r>
                    </a:p>
                    <a:p>
                      <a:r>
                        <a:rPr sz="1725" b="0">
                          <a:solidFill>
                            <a:srgbClr val="123D2B"/>
                          </a:solidFill>
                          <a:latin typeface="Avenir Next"/>
                          <a:ea typeface="Avenir Next"/>
                          <a:cs typeface="Avenir Next"/>
                        </a:rPr>
                        <a:t>production scope and operating costs.</a:t>
                      </a:r>
                    </a:p>
                  </a:txBody>
                  <a:tcPr marL="91440" marR="91440" marT="45720" marB="45720">
                    <a:solidFill>
                      <a:srgbClr val="FFFDF7"/>
                    </a:solidFill>
                  </a:tcPr>
                </a:tc>
                <a:tc>
                  <a:txBody>
                    <a:bodyPr lIns="152400" tIns="114300" rIns="152400" bIns="95250">
                      <a:noAutofit/>
                    </a:bodyPr>
                    <a:lstStyle/>
                    <a:p>
                      <a:r>
                        <a:rPr sz="1725" b="0">
                          <a:solidFill>
                            <a:srgbClr val="123D2B"/>
                          </a:solidFill>
                          <a:latin typeface="Avenir Next"/>
                          <a:ea typeface="Avenir Next"/>
                          <a:cs typeface="Avenir Next"/>
                        </a:rPr>
                        <a:t>A funded pilot budget and</a:t>
                      </a:r>
                    </a:p>
                    <a:p>
                      <a:r>
                        <a:rPr sz="1725" b="0">
                          <a:solidFill>
                            <a:srgbClr val="123D2B"/>
                          </a:solidFill>
                          <a:latin typeface="Avenir Next"/>
                          <a:ea typeface="Avenir Next"/>
                          <a:cs typeface="Avenir Next"/>
                        </a:rPr>
                        <a:t>a working-capital plan.</a:t>
                      </a:r>
                    </a:p>
                  </a:txBody>
                  <a:tcPr marL="91440" marR="91440" marT="45720" marB="45720">
                    <a:solidFill>
                      <a:srgbClr val="FFFDF7"/>
                    </a:solidFill>
                  </a:tcPr>
                </a:tc>
              </a:tr>
            </a:tbl>
          </a:graphicData>
        </a:graphic>
      </p:graphicFrame>
      <p:sp>
        <p:nvSpPr>
          <p:cNvPr id="5" name="A financing ask follows cost validation and pilot scope">
            <a:extLst xmlns:a="http://schemas.openxmlformats.org/drawingml/2006/main">
              <a:ext uri="{FF2B5EF4-FFF2-40B4-BE49-F238E27FC236}">
                <a16:creationId xmlns:a16="http://schemas.microsoft.com/office/drawing/2014/main" id="{E13B0D92-F3B4-4AD4-A98A-E2D7545BF3A4}"/>
              </a:ext>
            </a:extLst>
          </p:cNvPr>
          <p:cNvSpPr>
            <a:spLocks xmlns:a="http://schemas.openxmlformats.org/drawingml/2006/main" noGrp="1"/>
          </p:cNvSpPr>
          <p:nvPr/>
        </p:nvSpPr>
        <p:spPr>
          <a:xfrm xmlns:a="http://schemas.openxmlformats.org/drawingml/2006/main">
            <a:off x="533400" y="5981700"/>
            <a:ext cx="10944225" cy="4191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025" b="1">
                <a:solidFill>
                  <a:srgbClr val="123D2B"/>
                </a:solidFill>
                <a:latin typeface="Avenir Next"/>
                <a:ea typeface="Avenir Next"/>
                <a:cs typeface="Avenir Next"/>
              </a:defRPr>
            </a:pPr>
            <a:r>
              <a:rPr sz="2025" b="1">
                <a:solidFill>
                  <a:srgbClr val="123D2B"/>
                </a:solidFill>
                <a:latin typeface="Avenir Next"/>
                <a:ea typeface="Avenir Next"/>
                <a:cs typeface="Avenir Next"/>
              </a:rPr>
              <a:t>A financing ask follows cost validation and pilot scope</a:t>
            </a:r>
          </a:p>
        </p:txBody>
      </p:sp>
    </p:spTree>
    <p:extLst>
      <p:ext uri="{BB962C8B-B14F-4D97-AF65-F5344CB8AC3E}">
        <p14:creationId xmlns:p14="http://schemas.microsoft.com/office/powerpoint/2010/main" val="668665582"/>
      </p:ext>
    </p:extLst>
  </p:cSld>
</p:sld>
</file>

<file path=ppt/slides/slide11.xml><?xml version="1.0" encoding="utf-8"?>
<p:sld xmlns:p="http://schemas.openxmlformats.org/presentationml/2006/main">
  <p:cSld>
    <p:bg>
      <p:bgPr>
        <a:solidFill xmlns:a="http://schemas.openxmlformats.org/drawingml/2006/main">
          <a:srgbClr val="123D2B"/>
        </a:solidFill>
      </p:bgPr>
    </p:bg>
    <p:spTree>
      <p:nvGrpSpPr>
        <p:cNvPr id="1" name=""/>
        <p:cNvGrpSpPr/>
        <p:nvPr/>
      </p:nvGrpSpPr>
      <p:grpSpPr>
        <a:xfrm xmlns:a="http://schemas.openxmlformats.org/drawingml/2006/main"/>
      </p:grpSpPr>
      <p:sp>
        <p:nvSpPr>
          <p:cNvPr id="16" name="SnackPar">
            <a:extLst xmlns:a="http://schemas.openxmlformats.org/drawingml/2006/main">
              <a:ext uri="{FF2B5EF4-FFF2-40B4-BE49-F238E27FC236}">
                <a16:creationId xmlns:a16="http://schemas.microsoft.com/office/drawing/2014/main" id="{AF4BA2D5-66D4-4A96-A699-CC160F5444DA}"/>
              </a:ext>
            </a:extLst>
          </p:cNvPr>
          <p:cNvSpPr>
            <a:spLocks xmlns:a="http://schemas.openxmlformats.org/drawingml/2006/main" noGrp="1"/>
          </p:cNvSpPr>
          <p:nvPr/>
        </p:nvSpPr>
        <p:spPr>
          <a:xfrm xmlns:a="http://schemas.openxmlformats.org/drawingml/2006/main">
            <a:off x="533400" y="352425"/>
            <a:ext cx="2381250" cy="4191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100" b="0">
                <a:solidFill>
                  <a:srgbClr val="BBE6CE"/>
                </a:solidFill>
                <a:latin typeface="Arial Rounded MT Bold"/>
                <a:ea typeface="Arial Rounded MT Bold"/>
                <a:cs typeface="Arial Rounded MT Bold"/>
              </a:defRPr>
            </a:pPr>
            <a:r>
              <a:rPr sz="2100" b="0">
                <a:solidFill>
                  <a:srgbClr val="BBE6CE"/>
                </a:solidFill>
                <a:latin typeface="Arial Rounded MT Bold"/>
                <a:ea typeface="Arial Rounded MT Bold"/>
                <a:cs typeface="Arial Rounded MT Bold"/>
              </a:rPr>
              <a:t>SnackPar</a:t>
            </a:r>
          </a:p>
        </p:txBody>
      </p:sp>
      <p:sp>
        <p:nvSpPr>
          <p:cNvPr id="2" name="11">
            <a:extLst xmlns:a="http://schemas.openxmlformats.org/drawingml/2006/main">
              <a:ext uri="{FF2B5EF4-FFF2-40B4-BE49-F238E27FC236}">
                <a16:creationId xmlns:a16="http://schemas.microsoft.com/office/drawing/2014/main" id="{65D8C4B6-9B11-41F9-A67B-CFD4FD8A3CD1}"/>
              </a:ext>
            </a:extLst>
          </p:cNvPr>
          <p:cNvSpPr>
            <a:spLocks xmlns:a="http://schemas.openxmlformats.org/drawingml/2006/main" noGrp="1"/>
          </p:cNvSpPr>
          <p:nvPr/>
        </p:nvSpPr>
        <p:spPr>
          <a:xfrm xmlns:a="http://schemas.openxmlformats.org/drawingml/2006/main">
            <a:off x="11144250" y="361950"/>
            <a:ext cx="514350"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lgn="r">
              <a:defRPr sz="1350" b="0">
                <a:solidFill>
                  <a:srgbClr val="BBE6CE"/>
                </a:solidFill>
                <a:latin typeface="Avenir Next"/>
                <a:ea typeface="Avenir Next"/>
                <a:cs typeface="Avenir Next"/>
              </a:defRPr>
            </a:pPr>
            <a:r>
              <a:rPr sz="1350" b="0">
                <a:solidFill>
                  <a:srgbClr val="BBE6CE"/>
                </a:solidFill>
                <a:latin typeface="Avenir Next"/>
                <a:ea typeface="Avenir Next"/>
                <a:cs typeface="Avenir Next"/>
              </a:rPr>
              <a:t>11</a:t>
            </a:r>
          </a:p>
        </p:txBody>
      </p:sp>
      <p:sp>
        <p:nvSpPr>
          <p:cNvPr id="3" name="Clear roles and a giving program">
            <a:extLst xmlns:a="http://schemas.openxmlformats.org/drawingml/2006/main">
              <a:ext uri="{FF2B5EF4-FFF2-40B4-BE49-F238E27FC236}">
                <a16:creationId xmlns:a16="http://schemas.microsoft.com/office/drawing/2014/main" id="{FB2C6C90-E38D-48AE-93CF-F6F590502995}"/>
              </a:ext>
            </a:extLst>
          </p:cNvPr>
          <p:cNvSpPr>
            <a:spLocks xmlns:a="http://schemas.openxmlformats.org/drawingml/2006/main" noGrp="1"/>
          </p:cNvSpPr>
          <p:nvPr/>
        </p:nvSpPr>
        <p:spPr>
          <a:xfrm xmlns:a="http://schemas.openxmlformats.org/drawingml/2006/main">
            <a:off x="533400" y="1076325"/>
            <a:ext cx="10953750" cy="876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4275" b="1">
                <a:solidFill>
                  <a:srgbClr val="BBE6CE"/>
                </a:solidFill>
                <a:latin typeface="Avenir Next"/>
                <a:ea typeface="Avenir Next"/>
                <a:cs typeface="Avenir Next"/>
              </a:defRPr>
            </a:pPr>
            <a:r>
              <a:rPr sz="4275" b="1">
                <a:solidFill>
                  <a:srgbClr val="BBE6CE"/>
                </a:solidFill>
                <a:latin typeface="Avenir Next"/>
                <a:ea typeface="Avenir Next"/>
                <a:cs typeface="Avenir Next"/>
              </a:rPr>
              <a:t>Clear roles and a giving program</a:t>
            </a:r>
          </a:p>
        </p:txBody>
      </p:sp>
      <p:sp>
        <p:nvSpPr>
          <p:cNvPr id="4" name="Who brings what">
            <a:extLst xmlns:a="http://schemas.openxmlformats.org/drawingml/2006/main">
              <a:ext uri="{FF2B5EF4-FFF2-40B4-BE49-F238E27FC236}">
                <a16:creationId xmlns:a16="http://schemas.microsoft.com/office/drawing/2014/main" id="{27A4E7C8-FEFA-4E66-A54B-64EE7C2C3B7D}"/>
              </a:ext>
            </a:extLst>
          </p:cNvPr>
          <p:cNvSpPr>
            <a:spLocks xmlns:a="http://schemas.openxmlformats.org/drawingml/2006/main" noGrp="1"/>
          </p:cNvSpPr>
          <p:nvPr/>
        </p:nvSpPr>
        <p:spPr>
          <a:xfrm xmlns:a="http://schemas.openxmlformats.org/drawingml/2006/main">
            <a:off x="533400" y="2562225"/>
            <a:ext cx="5124450"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625" b="1">
                <a:solidFill>
                  <a:srgbClr val="FFFDF7"/>
                </a:solidFill>
                <a:latin typeface="Avenir Next"/>
                <a:ea typeface="Avenir Next"/>
                <a:cs typeface="Avenir Next"/>
              </a:defRPr>
            </a:pPr>
            <a:r>
              <a:rPr sz="2625" b="1">
                <a:solidFill>
                  <a:srgbClr val="FFFDF7"/>
                </a:solidFill>
                <a:latin typeface="Avenir Next"/>
                <a:ea typeface="Avenir Next"/>
                <a:cs typeface="Avenir Next"/>
              </a:rPr>
              <a:t>Who brings what</a:t>
            </a:r>
          </a:p>
        </p:txBody>
      </p:sp>
      <p:sp>
        <p:nvSpPr>
          <p:cNvPr id="5" name="SnackPar operator">
            <a:extLst xmlns:a="http://schemas.openxmlformats.org/drawingml/2006/main">
              <a:ext uri="{FF2B5EF4-FFF2-40B4-BE49-F238E27FC236}">
                <a16:creationId xmlns:a16="http://schemas.microsoft.com/office/drawing/2014/main" id="{749434C0-22A4-4C1A-8BBB-9DE1866AD67A}"/>
              </a:ext>
            </a:extLst>
          </p:cNvPr>
          <p:cNvSpPr>
            <a:spLocks xmlns:a="http://schemas.openxmlformats.org/drawingml/2006/main" noGrp="1"/>
          </p:cNvSpPr>
          <p:nvPr/>
        </p:nvSpPr>
        <p:spPr>
          <a:xfrm xmlns:a="http://schemas.openxmlformats.org/drawingml/2006/main">
            <a:off x="533400" y="3343275"/>
            <a:ext cx="5172075"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75" b="1">
                <a:solidFill>
                  <a:srgbClr val="BBE6CE"/>
                </a:solidFill>
                <a:latin typeface="Avenir Next"/>
                <a:ea typeface="Avenir Next"/>
                <a:cs typeface="Avenir Next"/>
              </a:defRPr>
            </a:pPr>
            <a:r>
              <a:rPr sz="1875" b="1">
                <a:solidFill>
                  <a:srgbClr val="BBE6CE"/>
                </a:solidFill>
                <a:latin typeface="Avenir Next"/>
                <a:ea typeface="Avenir Next"/>
                <a:cs typeface="Avenir Next"/>
              </a:rPr>
              <a:t>SnackPar operator</a:t>
            </a:r>
          </a:p>
        </p:txBody>
      </p:sp>
      <p:sp>
        <p:nvSpPr>
          <p:cNvPr id="6" name="Product, manufacturing and fulfillment.">
            <a:extLst xmlns:a="http://schemas.openxmlformats.org/drawingml/2006/main">
              <a:ext uri="{FF2B5EF4-FFF2-40B4-BE49-F238E27FC236}">
                <a16:creationId xmlns:a16="http://schemas.microsoft.com/office/drawing/2014/main" id="{4CC90032-7871-41D4-BD81-2FFA7B6478BD}"/>
              </a:ext>
            </a:extLst>
          </p:cNvPr>
          <p:cNvSpPr>
            <a:spLocks xmlns:a="http://schemas.openxmlformats.org/drawingml/2006/main" noGrp="1"/>
          </p:cNvSpPr>
          <p:nvPr/>
        </p:nvSpPr>
        <p:spPr>
          <a:xfrm xmlns:a="http://schemas.openxmlformats.org/drawingml/2006/main">
            <a:off x="533400" y="3733800"/>
            <a:ext cx="5248275" cy="5429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650" b="0">
                <a:solidFill>
                  <a:srgbClr val="FFFDF7"/>
                </a:solidFill>
                <a:latin typeface="Avenir Next"/>
                <a:ea typeface="Avenir Next"/>
                <a:cs typeface="Avenir Next"/>
              </a:defRPr>
            </a:pPr>
            <a:r>
              <a:rPr sz="1650" b="0">
                <a:solidFill>
                  <a:srgbClr val="FFFDF7"/>
                </a:solidFill>
                <a:latin typeface="Avenir Next"/>
                <a:ea typeface="Avenir Next"/>
                <a:cs typeface="Avenir Next"/>
              </a:rPr>
              <a:t>Product, manufacturing and fulfillment.</a:t>
            </a:r>
          </a:p>
        </p:txBody>
      </p:sp>
      <p:sp>
        <p:nvSpPr>
          <p:cNvPr id="7" name="SnackPar creative">
            <a:extLst xmlns:a="http://schemas.openxmlformats.org/drawingml/2006/main">
              <a:ext uri="{FF2B5EF4-FFF2-40B4-BE49-F238E27FC236}">
                <a16:creationId xmlns:a16="http://schemas.microsoft.com/office/drawing/2014/main" id="{CDAB7799-833C-441F-A161-3021206009A3}"/>
              </a:ext>
            </a:extLst>
          </p:cNvPr>
          <p:cNvSpPr>
            <a:spLocks xmlns:a="http://schemas.openxmlformats.org/drawingml/2006/main" noGrp="1"/>
          </p:cNvSpPr>
          <p:nvPr/>
        </p:nvSpPr>
        <p:spPr>
          <a:xfrm xmlns:a="http://schemas.openxmlformats.org/drawingml/2006/main">
            <a:off x="533400" y="4210050"/>
            <a:ext cx="5172075"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75" b="1">
                <a:solidFill>
                  <a:srgbClr val="BBE6CE"/>
                </a:solidFill>
                <a:latin typeface="Avenir Next"/>
                <a:ea typeface="Avenir Next"/>
                <a:cs typeface="Avenir Next"/>
              </a:defRPr>
            </a:pPr>
            <a:r>
              <a:rPr sz="1875" b="1">
                <a:solidFill>
                  <a:srgbClr val="BBE6CE"/>
                </a:solidFill>
                <a:latin typeface="Avenir Next"/>
                <a:ea typeface="Avenir Next"/>
                <a:cs typeface="Avenir Next"/>
              </a:rPr>
              <a:t>SnackPar creative</a:t>
            </a:r>
          </a:p>
        </p:txBody>
      </p:sp>
      <p:sp>
        <p:nvSpPr>
          <p:cNvPr id="8" name="Brand, packaging and campaign assets.">
            <a:extLst xmlns:a="http://schemas.openxmlformats.org/drawingml/2006/main">
              <a:ext uri="{FF2B5EF4-FFF2-40B4-BE49-F238E27FC236}">
                <a16:creationId xmlns:a16="http://schemas.microsoft.com/office/drawing/2014/main" id="{BA9C3EB9-9A94-4472-9299-56F3669B5958}"/>
              </a:ext>
            </a:extLst>
          </p:cNvPr>
          <p:cNvSpPr>
            <a:spLocks xmlns:a="http://schemas.openxmlformats.org/drawingml/2006/main" noGrp="1"/>
          </p:cNvSpPr>
          <p:nvPr/>
        </p:nvSpPr>
        <p:spPr>
          <a:xfrm xmlns:a="http://schemas.openxmlformats.org/drawingml/2006/main">
            <a:off x="533400" y="4600575"/>
            <a:ext cx="5248275" cy="5429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650" b="0">
                <a:solidFill>
                  <a:srgbClr val="FFFDF7"/>
                </a:solidFill>
                <a:latin typeface="Avenir Next"/>
                <a:ea typeface="Avenir Next"/>
                <a:cs typeface="Avenir Next"/>
              </a:defRPr>
            </a:pPr>
            <a:r>
              <a:rPr sz="1650" b="0">
                <a:solidFill>
                  <a:srgbClr val="FFFDF7"/>
                </a:solidFill>
                <a:latin typeface="Avenir Next"/>
                <a:ea typeface="Avenir Next"/>
                <a:cs typeface="Avenir Next"/>
              </a:rPr>
              <a:t>Brand, packaging and campaign assets.</a:t>
            </a:r>
          </a:p>
        </p:txBody>
      </p:sp>
      <p:sp>
        <p:nvSpPr>
          <p:cNvPr id="9" name="Bryson’s team">
            <a:extLst xmlns:a="http://schemas.openxmlformats.org/drawingml/2006/main">
              <a:ext uri="{FF2B5EF4-FFF2-40B4-BE49-F238E27FC236}">
                <a16:creationId xmlns:a16="http://schemas.microsoft.com/office/drawing/2014/main" id="{ADC31DB5-5B77-40D3-A593-241DBD76C3C8}"/>
              </a:ext>
            </a:extLst>
          </p:cNvPr>
          <p:cNvSpPr>
            <a:spLocks xmlns:a="http://schemas.openxmlformats.org/drawingml/2006/main" noGrp="1"/>
          </p:cNvSpPr>
          <p:nvPr/>
        </p:nvSpPr>
        <p:spPr>
          <a:xfrm xmlns:a="http://schemas.openxmlformats.org/drawingml/2006/main">
            <a:off x="533400" y="5076825"/>
            <a:ext cx="5172075"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75" b="1">
                <a:solidFill>
                  <a:srgbClr val="BBE6CE"/>
                </a:solidFill>
                <a:latin typeface="Avenir Next"/>
                <a:ea typeface="Avenir Next"/>
                <a:cs typeface="Avenir Next"/>
              </a:defRPr>
            </a:pPr>
            <a:r>
              <a:rPr sz="1875" b="1">
                <a:solidFill>
                  <a:srgbClr val="BBE6CE"/>
                </a:solidFill>
                <a:latin typeface="Avenir Next"/>
                <a:ea typeface="Avenir Next"/>
                <a:cs typeface="Avenir Next"/>
              </a:rPr>
              <a:t>Bryson’s team</a:t>
            </a:r>
          </a:p>
        </p:txBody>
      </p:sp>
      <p:sp>
        <p:nvSpPr>
          <p:cNvPr id="10" name="Approved participation and paid content scope.">
            <a:extLst xmlns:a="http://schemas.openxmlformats.org/drawingml/2006/main">
              <a:ext uri="{FF2B5EF4-FFF2-40B4-BE49-F238E27FC236}">
                <a16:creationId xmlns:a16="http://schemas.microsoft.com/office/drawing/2014/main" id="{22762A58-226B-4E85-B21F-92796FFB4E0C}"/>
              </a:ext>
            </a:extLst>
          </p:cNvPr>
          <p:cNvSpPr>
            <a:spLocks xmlns:a="http://schemas.openxmlformats.org/drawingml/2006/main" noGrp="1"/>
          </p:cNvSpPr>
          <p:nvPr/>
        </p:nvSpPr>
        <p:spPr>
          <a:xfrm xmlns:a="http://schemas.openxmlformats.org/drawingml/2006/main">
            <a:off x="533400" y="5467350"/>
            <a:ext cx="5248275" cy="5429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650" b="0">
                <a:solidFill>
                  <a:srgbClr val="FFFDF7"/>
                </a:solidFill>
                <a:latin typeface="Avenir Next"/>
                <a:ea typeface="Avenir Next"/>
                <a:cs typeface="Avenir Next"/>
              </a:defRPr>
            </a:pPr>
            <a:r>
              <a:rPr sz="1650" b="0">
                <a:solidFill>
                  <a:srgbClr val="FFFDF7"/>
                </a:solidFill>
                <a:latin typeface="Avenir Next"/>
                <a:ea typeface="Avenir Next"/>
                <a:cs typeface="Avenir Next"/>
              </a:rPr>
              <a:t>Approved participation and paid content scope.</a:t>
            </a:r>
          </a:p>
        </p:txBody>
      </p:sp>
      <p:sp>
        <p:nvSpPr>
          <p:cNvPr id="11" name="Play It Forward">
            <a:extLst xmlns:a="http://schemas.openxmlformats.org/drawingml/2006/main">
              <a:ext uri="{FF2B5EF4-FFF2-40B4-BE49-F238E27FC236}">
                <a16:creationId xmlns:a16="http://schemas.microsoft.com/office/drawing/2014/main" id="{E6153327-D34B-4C99-B312-B47E86EF701B}"/>
              </a:ext>
            </a:extLst>
          </p:cNvPr>
          <p:cNvSpPr>
            <a:spLocks xmlns:a="http://schemas.openxmlformats.org/drawingml/2006/main" noGrp="1"/>
          </p:cNvSpPr>
          <p:nvPr/>
        </p:nvSpPr>
        <p:spPr>
          <a:xfrm xmlns:a="http://schemas.openxmlformats.org/drawingml/2006/main">
            <a:off x="6915150" y="2562225"/>
            <a:ext cx="4695825" cy="5429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3075" b="1">
                <a:solidFill>
                  <a:srgbClr val="F6D84A"/>
                </a:solidFill>
                <a:latin typeface="Avenir Next"/>
                <a:ea typeface="Avenir Next"/>
                <a:cs typeface="Avenir Next"/>
              </a:defRPr>
            </a:pPr>
            <a:r>
              <a:rPr sz="3075" b="1">
                <a:solidFill>
                  <a:srgbClr val="F6D84A"/>
                </a:solidFill>
                <a:latin typeface="Avenir Next"/>
                <a:ea typeface="Avenir Next"/>
                <a:cs typeface="Avenir Next"/>
              </a:rPr>
              <a:t>Play It Forward</a:t>
            </a:r>
          </a:p>
        </p:txBody>
      </p:sp>
      <p:sp>
        <p:nvSpPr>
          <p:cNvPr id="12" name="SnackPar funds an agreed amount for each eligible pack sold.">
            <a:extLst xmlns:a="http://schemas.openxmlformats.org/drawingml/2006/main">
              <a:ext uri="{FF2B5EF4-FFF2-40B4-BE49-F238E27FC236}">
                <a16:creationId xmlns:a16="http://schemas.microsoft.com/office/drawing/2014/main" id="{D9C03288-55DF-4DF4-8A3F-06871D6A8C21}"/>
              </a:ext>
            </a:extLst>
          </p:cNvPr>
          <p:cNvSpPr>
            <a:spLocks xmlns:a="http://schemas.openxmlformats.org/drawingml/2006/main" noGrp="1"/>
          </p:cNvSpPr>
          <p:nvPr/>
        </p:nvSpPr>
        <p:spPr>
          <a:xfrm xmlns:a="http://schemas.openxmlformats.org/drawingml/2006/main">
            <a:off x="6934200" y="3343275"/>
            <a:ext cx="4552950" cy="10572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325" b="0">
                <a:solidFill>
                  <a:srgbClr val="FFFDF7"/>
                </a:solidFill>
                <a:latin typeface="Avenir Next"/>
                <a:ea typeface="Avenir Next"/>
                <a:cs typeface="Avenir Next"/>
              </a:defRPr>
            </a:pPr>
            <a:r>
              <a:rPr sz="2325" b="0">
                <a:solidFill>
                  <a:srgbClr val="FFFDF7"/>
                </a:solidFill>
                <a:latin typeface="Avenir Next"/>
                <a:ea typeface="Avenir Next"/>
                <a:cs typeface="Avenir Next"/>
              </a:rPr>
              <a:t>SnackPar funds an agreed amount for each eligible pack sold.</a:t>
            </a:r>
          </a:p>
        </p:txBody>
      </p:sp>
      <p:sp>
        <p:nvSpPr>
          <p:cNvPr id="13" name="A recurring golf challenge shares the cause and contributions paid.">
            <a:extLst xmlns:a="http://schemas.openxmlformats.org/drawingml/2006/main">
              <a:ext uri="{FF2B5EF4-FFF2-40B4-BE49-F238E27FC236}">
                <a16:creationId xmlns:a16="http://schemas.microsoft.com/office/drawing/2014/main" id="{1073D67D-E355-404B-9C3F-F0E7A5D6DD40}"/>
              </a:ext>
            </a:extLst>
          </p:cNvPr>
          <p:cNvSpPr>
            <a:spLocks xmlns:a="http://schemas.openxmlformats.org/drawingml/2006/main" noGrp="1"/>
          </p:cNvSpPr>
          <p:nvPr/>
        </p:nvSpPr>
        <p:spPr>
          <a:xfrm xmlns:a="http://schemas.openxmlformats.org/drawingml/2006/main">
            <a:off x="6934200" y="4629150"/>
            <a:ext cx="4524375"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00" b="0">
                <a:solidFill>
                  <a:srgbClr val="FFFDF7"/>
                </a:solidFill>
                <a:latin typeface="Avenir Next"/>
                <a:ea typeface="Avenir Next"/>
                <a:cs typeface="Avenir Next"/>
              </a:defRPr>
            </a:pPr>
            <a:r>
              <a:rPr sz="1800" b="0">
                <a:solidFill>
                  <a:srgbClr val="FFFDF7"/>
                </a:solidFill>
                <a:latin typeface="Avenir Next"/>
                <a:ea typeface="Avenir Next"/>
                <a:cs typeface="Avenir Next"/>
              </a:rPr>
              <a:t>A recurring golf challenge shares the cause and contributions paid.</a:t>
            </a:r>
          </a:p>
        </p:txBody>
      </p:sp>
      <p:sp>
        <p:nvSpPr>
          <p:cNvPr id="14" name="Bryson’s team selects the cause. Terms cover eligibility, timing, caps">
            <a:extLst xmlns:a="http://schemas.openxmlformats.org/drawingml/2006/main">
              <a:ext uri="{FF2B5EF4-FFF2-40B4-BE49-F238E27FC236}">
                <a16:creationId xmlns:a16="http://schemas.microsoft.com/office/drawing/2014/main" id="{48E58370-834B-4D83-9909-86BE64888263}"/>
              </a:ext>
            </a:extLst>
          </p:cNvPr>
          <p:cNvSpPr>
            <a:spLocks xmlns:a="http://schemas.openxmlformats.org/drawingml/2006/main" noGrp="1"/>
          </p:cNvSpPr>
          <p:nvPr/>
        </p:nvSpPr>
        <p:spPr>
          <a:xfrm xmlns:a="http://schemas.openxmlformats.org/drawingml/2006/main">
            <a:off x="6934200" y="5543550"/>
            <a:ext cx="4524375" cy="6762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575" b="0">
                <a:solidFill>
                  <a:srgbClr val="FFFDF7"/>
                </a:solidFill>
                <a:latin typeface="Avenir Next"/>
                <a:ea typeface="Avenir Next"/>
                <a:cs typeface="Avenir Next"/>
              </a:defRPr>
            </a:pPr>
            <a:r>
              <a:rPr sz="1575" b="0">
                <a:solidFill>
                  <a:srgbClr val="FFFDF7"/>
                </a:solidFill>
                <a:latin typeface="Avenir Next"/>
                <a:ea typeface="Avenir Next"/>
                <a:cs typeface="Avenir Next"/>
              </a:rPr>
              <a:t>Bryson’s team selects the cause. Terms cover eligibility, timing, caps and reporting.</a:t>
            </a:r>
          </a:p>
        </p:txBody>
      </p:sp>
      <p:sp>
        <p:nvSpPr>
          <p:cNvPr id="15" name="All roles and giving terms are proposals. No beneficiary, contribution">
            <a:extLst xmlns:a="http://schemas.openxmlformats.org/drawingml/2006/main">
              <a:ext uri="{FF2B5EF4-FFF2-40B4-BE49-F238E27FC236}">
                <a16:creationId xmlns:a16="http://schemas.microsoft.com/office/drawing/2014/main" id="{E4ED11C4-2C60-4B1B-BA73-2BBC0ED8C0A2}"/>
              </a:ext>
            </a:extLst>
          </p:cNvPr>
          <p:cNvSpPr>
            <a:spLocks xmlns:a="http://schemas.openxmlformats.org/drawingml/2006/main" noGrp="1"/>
          </p:cNvSpPr>
          <p:nvPr/>
        </p:nvSpPr>
        <p:spPr>
          <a:xfrm xmlns:a="http://schemas.openxmlformats.org/drawingml/2006/main">
            <a:off x="533400" y="6372225"/>
            <a:ext cx="1095375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125" b="0">
                <a:solidFill>
                  <a:srgbClr val="BBE6CE"/>
                </a:solidFill>
                <a:latin typeface="Avenir Next"/>
                <a:ea typeface="Avenir Next"/>
                <a:cs typeface="Avenir Next"/>
              </a:defRPr>
            </a:pPr>
            <a:r>
              <a:rPr sz="1125" b="0">
                <a:solidFill>
                  <a:srgbClr val="BBE6CE"/>
                </a:solidFill>
                <a:latin typeface="Avenir Next"/>
                <a:ea typeface="Avenir Next"/>
                <a:cs typeface="Avenir Next"/>
              </a:rPr>
              <a:t>All roles and giving terms are proposals. No beneficiary, contribution rate or partnership has been confirmed.</a:t>
            </a:r>
          </a:p>
        </p:txBody>
      </p:sp>
    </p:spTree>
    <p:extLst>
      <p:ext uri="{BB962C8B-B14F-4D97-AF65-F5344CB8AC3E}">
        <p14:creationId xmlns:p14="http://schemas.microsoft.com/office/powerpoint/2010/main" val="1407903956"/>
      </p:ext>
    </p:extLst>
  </p:cSld>
</p:sld>
</file>

<file path=ppt/slides/slide12.xml><?xml version="1.0" encoding="utf-8"?>
<p:sld xmlns:p="http://schemas.openxmlformats.org/presentationml/2006/main">
  <p:cSld>
    <p:bg>
      <p:bgPr>
        <a:solidFill xmlns:a="http://schemas.openxmlformats.org/drawingml/2006/main">
          <a:srgbClr val="BBE6CE"/>
        </a:solidFill>
      </p:bgPr>
    </p:bg>
    <p:spTree>
      <p:nvGrpSpPr>
        <p:cNvPr id="1" name=""/>
        <p:cNvGrpSpPr/>
        <p:nvPr/>
      </p:nvGrpSpPr>
      <p:grpSpPr>
        <a:xfrm xmlns:a="http://schemas.openxmlformats.org/drawingml/2006/main"/>
      </p:grpSpPr>
      <p:sp>
        <p:nvSpPr>
          <p:cNvPr id="8" name="SnackPar">
            <a:extLst xmlns:a="http://schemas.openxmlformats.org/drawingml/2006/main">
              <a:ext uri="{FF2B5EF4-FFF2-40B4-BE49-F238E27FC236}">
                <a16:creationId xmlns:a16="http://schemas.microsoft.com/office/drawing/2014/main" id="{6E60D282-D8EE-4EFB-86D8-68BCF31B08F5}"/>
              </a:ext>
            </a:extLst>
          </p:cNvPr>
          <p:cNvSpPr>
            <a:spLocks xmlns:a="http://schemas.openxmlformats.org/drawingml/2006/main" noGrp="1"/>
          </p:cNvSpPr>
          <p:nvPr/>
        </p:nvSpPr>
        <p:spPr>
          <a:xfrm xmlns:a="http://schemas.openxmlformats.org/drawingml/2006/main">
            <a:off x="533400" y="352425"/>
            <a:ext cx="2381250" cy="4191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100" b="0">
                <a:solidFill>
                  <a:srgbClr val="123D2B"/>
                </a:solidFill>
                <a:latin typeface="Arial Rounded MT Bold"/>
                <a:ea typeface="Arial Rounded MT Bold"/>
                <a:cs typeface="Arial Rounded MT Bold"/>
              </a:defRPr>
            </a:pPr>
            <a:r>
              <a:rPr sz="2100" b="0">
                <a:solidFill>
                  <a:srgbClr val="123D2B"/>
                </a:solidFill>
                <a:latin typeface="Arial Rounded MT Bold"/>
                <a:ea typeface="Arial Rounded MT Bold"/>
                <a:cs typeface="Arial Rounded MT Bold"/>
              </a:rPr>
              <a:t>SnackPar</a:t>
            </a:r>
          </a:p>
        </p:txBody>
      </p:sp>
      <p:sp>
        <p:nvSpPr>
          <p:cNvPr id="2" name="12">
            <a:extLst xmlns:a="http://schemas.openxmlformats.org/drawingml/2006/main">
              <a:ext uri="{FF2B5EF4-FFF2-40B4-BE49-F238E27FC236}">
                <a16:creationId xmlns:a16="http://schemas.microsoft.com/office/drawing/2014/main" id="{6653A806-4516-46D5-8673-754C4A174D08}"/>
              </a:ext>
            </a:extLst>
          </p:cNvPr>
          <p:cNvSpPr>
            <a:spLocks xmlns:a="http://schemas.openxmlformats.org/drawingml/2006/main" noGrp="1"/>
          </p:cNvSpPr>
          <p:nvPr/>
        </p:nvSpPr>
        <p:spPr>
          <a:xfrm xmlns:a="http://schemas.openxmlformats.org/drawingml/2006/main">
            <a:off x="11144250" y="361950"/>
            <a:ext cx="514350"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lgn="r">
              <a:defRPr sz="1350" b="0">
                <a:solidFill>
                  <a:srgbClr val="123D2B"/>
                </a:solidFill>
                <a:latin typeface="Avenir Next"/>
                <a:ea typeface="Avenir Next"/>
                <a:cs typeface="Avenir Next"/>
              </a:defRPr>
            </a:pPr>
            <a:r>
              <a:rPr sz="1350" b="0">
                <a:solidFill>
                  <a:srgbClr val="123D2B"/>
                </a:solidFill>
                <a:latin typeface="Avenir Next"/>
                <a:ea typeface="Avenir Next"/>
                <a:cs typeface="Avenir Next"/>
              </a:rPr>
              <a:t>12</a:t>
            </a:r>
          </a:p>
        </p:txBody>
      </p:sp>
      <p:sp>
        <p:nvSpPr>
          <p:cNvPr id="3" name="Bryson’s Bag">
            <a:extLst xmlns:a="http://schemas.openxmlformats.org/drawingml/2006/main">
              <a:ext uri="{FF2B5EF4-FFF2-40B4-BE49-F238E27FC236}">
                <a16:creationId xmlns:a16="http://schemas.microsoft.com/office/drawing/2014/main" id="{DA6FCF67-4501-4F6E-8BF2-B25DE07EF561}"/>
              </a:ext>
            </a:extLst>
          </p:cNvPr>
          <p:cNvSpPr>
            <a:spLocks xmlns:a="http://schemas.openxmlformats.org/drawingml/2006/main" noGrp="1"/>
          </p:cNvSpPr>
          <p:nvPr/>
        </p:nvSpPr>
        <p:spPr>
          <a:xfrm xmlns:a="http://schemas.openxmlformats.org/drawingml/2006/main">
            <a:off x="533400" y="1076325"/>
            <a:ext cx="6667500" cy="933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5400" b="1">
                <a:solidFill>
                  <a:srgbClr val="123D2B"/>
                </a:solidFill>
                <a:latin typeface="Avenir Next"/>
                <a:ea typeface="Avenir Next"/>
                <a:cs typeface="Avenir Next"/>
              </a:defRPr>
            </a:pPr>
            <a:r>
              <a:rPr sz="5400" b="1">
                <a:solidFill>
                  <a:srgbClr val="123D2B"/>
                </a:solidFill>
                <a:latin typeface="Avenir Next"/>
                <a:ea typeface="Avenir Next"/>
                <a:cs typeface="Avenir Next"/>
              </a:rPr>
              <a:t>Bryson’s Bag</a:t>
            </a:r>
          </a:p>
        </p:txBody>
      </p:sp>
      <p:pic>
        <p:nvPicPr>
          <p:cNvPr id="11" name=""/>
          <p:cNvPicPr>
            <a:picLocks xmlns:a="http://schemas.openxmlformats.org/drawingml/2006/main" noChangeAspect="1"/>
          </p:cNvPicPr>
          <p:nvPr/>
        </p:nvPicPr>
        <p:blipFill>
          <a:blip xmlns:r="http://schemas.openxmlformats.org/officeDocument/2006/relationships" xmlns:a="http://schemas.openxmlformats.org/drawingml/2006/main" r:embed="Rc1d836fd422d472a"/>
          <a:stretch xmlns:a="http://schemas.openxmlformats.org/drawingml/2006/main"/>
        </p:blipFill>
        <p:spPr>
          <a:xfrm xmlns:a="http://schemas.openxmlformats.org/drawingml/2006/main">
            <a:off x="5638800" y="1810941"/>
            <a:ext cx="6029325" cy="4521994"/>
          </a:xfrm>
          <a:prstGeom xmlns:a="http://schemas.openxmlformats.org/drawingml/2006/main" prst="rect">
            <a:avLst/>
          </a:prstGeom>
        </p:spPr>
      </p:pic>
      <p:sp>
        <p:nvSpPr>
          <p:cNvPr id="5" name="A giftable introduction&#10;to the brand">
            <a:extLst xmlns:a="http://schemas.openxmlformats.org/drawingml/2006/main">
              <a:ext uri="{FF2B5EF4-FFF2-40B4-BE49-F238E27FC236}">
                <a16:creationId xmlns:a16="http://schemas.microsoft.com/office/drawing/2014/main" id="{75AF437B-8464-4B14-98B3-8822FCB91B54}"/>
              </a:ext>
            </a:extLst>
          </p:cNvPr>
          <p:cNvSpPr>
            <a:spLocks xmlns:a="http://schemas.openxmlformats.org/drawingml/2006/main" noGrp="1"/>
          </p:cNvSpPr>
          <p:nvPr/>
        </p:nvSpPr>
        <p:spPr>
          <a:xfrm xmlns:a="http://schemas.openxmlformats.org/drawingml/2006/main">
            <a:off x="533400" y="2790825"/>
            <a:ext cx="4610100" cy="11525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3150" b="1">
                <a:solidFill>
                  <a:srgbClr val="123D2B"/>
                </a:solidFill>
                <a:latin typeface="Avenir Next"/>
                <a:ea typeface="Avenir Next"/>
                <a:cs typeface="Avenir Next"/>
              </a:defRPr>
            </a:pPr>
            <a:r>
              <a:rPr sz="3150" b="1">
                <a:solidFill>
                  <a:srgbClr val="123D2B"/>
                </a:solidFill>
                <a:latin typeface="Avenir Next"/>
                <a:ea typeface="Avenir Next"/>
                <a:cs typeface="Avenir Next"/>
              </a:rPr>
              <a:t>A giftable introduction</a:t>
            </a:r>
          </a:p>
          <a:p xmlns:a="http://schemas.openxmlformats.org/drawingml/2006/main">
            <a:pPr>
              <a:defRPr sz="3150" b="1">
                <a:solidFill>
                  <a:srgbClr val="123D2B"/>
                </a:solidFill>
                <a:latin typeface="Avenir Next"/>
                <a:ea typeface="Avenir Next"/>
                <a:cs typeface="Avenir Next"/>
              </a:defRPr>
            </a:pPr>
            <a:r>
              <a:rPr sz="3150" b="1">
                <a:solidFill>
                  <a:srgbClr val="123D2B"/>
                </a:solidFill>
                <a:latin typeface="Avenir Next"/>
                <a:ea typeface="Avenir Next"/>
                <a:cs typeface="Avenir Next"/>
              </a:rPr>
              <a:t>to the brand</a:t>
            </a:r>
          </a:p>
        </p:txBody>
      </p:sp>
      <p:sp>
        <p:nvSpPr>
          <p:cNvPr id="6" name="A future kit could bring the range together for samples, launch storyt">
            <a:extLst xmlns:a="http://schemas.openxmlformats.org/drawingml/2006/main">
              <a:ext uri="{FF2B5EF4-FFF2-40B4-BE49-F238E27FC236}">
                <a16:creationId xmlns:a16="http://schemas.microsoft.com/office/drawing/2014/main" id="{688EC1E8-2EF5-4B99-8F6A-4B3A629E98B2}"/>
              </a:ext>
            </a:extLst>
          </p:cNvPr>
          <p:cNvSpPr>
            <a:spLocks xmlns:a="http://schemas.openxmlformats.org/drawingml/2006/main" noGrp="1"/>
          </p:cNvSpPr>
          <p:nvPr/>
        </p:nvSpPr>
        <p:spPr>
          <a:xfrm xmlns:a="http://schemas.openxmlformats.org/drawingml/2006/main">
            <a:off x="552450" y="4286250"/>
            <a:ext cx="4505325" cy="1238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100" b="0">
                <a:solidFill>
                  <a:srgbClr val="123D2B"/>
                </a:solidFill>
                <a:latin typeface="Avenir Next"/>
                <a:ea typeface="Avenir Next"/>
                <a:cs typeface="Avenir Next"/>
              </a:defRPr>
            </a:pPr>
            <a:r>
              <a:rPr sz="2100" b="0">
                <a:solidFill>
                  <a:srgbClr val="123D2B"/>
                </a:solidFill>
                <a:latin typeface="Avenir Next"/>
                <a:ea typeface="Avenir Next"/>
                <a:cs typeface="Avenir Next"/>
              </a:rPr>
              <a:t>A future kit could bring the range together for samples, launch storytelling and gifting.</a:t>
            </a:r>
          </a:p>
        </p:txBody>
      </p:sp>
      <p:sp>
        <p:nvSpPr>
          <p:cNvPr id="7" name="Final contents, storage and economics follow product validation.">
            <a:extLst xmlns:a="http://schemas.openxmlformats.org/drawingml/2006/main">
              <a:ext uri="{FF2B5EF4-FFF2-40B4-BE49-F238E27FC236}">
                <a16:creationId xmlns:a16="http://schemas.microsoft.com/office/drawing/2014/main" id="{B707C82B-BC5B-4D1A-BBC4-2F75988BDBA1}"/>
              </a:ext>
            </a:extLst>
          </p:cNvPr>
          <p:cNvSpPr>
            <a:spLocks xmlns:a="http://schemas.openxmlformats.org/drawingml/2006/main" noGrp="1"/>
          </p:cNvSpPr>
          <p:nvPr/>
        </p:nvSpPr>
        <p:spPr>
          <a:xfrm xmlns:a="http://schemas.openxmlformats.org/drawingml/2006/main">
            <a:off x="561975" y="5791200"/>
            <a:ext cx="4505325" cy="552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575" b="0">
                <a:solidFill>
                  <a:srgbClr val="123D2B"/>
                </a:solidFill>
                <a:latin typeface="Avenir Next"/>
                <a:ea typeface="Avenir Next"/>
                <a:cs typeface="Avenir Next"/>
              </a:defRPr>
            </a:pPr>
            <a:r>
              <a:rPr sz="1575" b="0">
                <a:solidFill>
                  <a:srgbClr val="123D2B"/>
                </a:solidFill>
                <a:latin typeface="Avenir Next"/>
                <a:ea typeface="Avenir Next"/>
                <a:cs typeface="Avenir Next"/>
              </a:rPr>
              <a:t>Final contents, storage and economics follow product validation.</a:t>
            </a:r>
          </a:p>
        </p:txBody>
      </p:sp>
    </p:spTree>
    <p:extLst>
      <p:ext uri="{BB962C8B-B14F-4D97-AF65-F5344CB8AC3E}">
        <p14:creationId xmlns:p14="http://schemas.microsoft.com/office/powerpoint/2010/main" val="444380892"/>
      </p:ext>
    </p:extLst>
  </p:cSld>
</p:sld>
</file>

<file path=ppt/slides/slide13.xml><?xml version="1.0" encoding="utf-8"?>
<p:sld xmlns:p="http://schemas.openxmlformats.org/presentationml/2006/main">
  <p:cSld>
    <p:bg>
      <p:bgPr>
        <a:solidFill xmlns:a="http://schemas.openxmlformats.org/drawingml/2006/main">
          <a:srgbClr val="F6D84A"/>
        </a:solidFill>
      </p:bgPr>
    </p:bg>
    <p:spTree>
      <p:nvGrpSpPr>
        <p:cNvPr id="1" name=""/>
        <p:cNvGrpSpPr/>
        <p:nvPr/>
      </p:nvGrpSpPr>
      <p:grpSpPr>
        <a:xfrm xmlns:a="http://schemas.openxmlformats.org/drawingml/2006/main"/>
      </p:grpSpPr>
      <p:sp>
        <p:nvSpPr>
          <p:cNvPr id="8" name="SnackPar">
            <a:extLst xmlns:a="http://schemas.openxmlformats.org/drawingml/2006/main">
              <a:ext uri="{FF2B5EF4-FFF2-40B4-BE49-F238E27FC236}">
                <a16:creationId xmlns:a16="http://schemas.microsoft.com/office/drawing/2014/main" id="{BF75C65E-9A6A-4AD8-8651-B06B154DDE30}"/>
              </a:ext>
            </a:extLst>
          </p:cNvPr>
          <p:cNvSpPr>
            <a:spLocks xmlns:a="http://schemas.openxmlformats.org/drawingml/2006/main" noGrp="1"/>
          </p:cNvSpPr>
          <p:nvPr/>
        </p:nvSpPr>
        <p:spPr>
          <a:xfrm xmlns:a="http://schemas.openxmlformats.org/drawingml/2006/main">
            <a:off x="533400" y="352425"/>
            <a:ext cx="2381250" cy="4191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100" b="0">
                <a:solidFill>
                  <a:srgbClr val="123D2B"/>
                </a:solidFill>
                <a:latin typeface="Arial Rounded MT Bold"/>
                <a:ea typeface="Arial Rounded MT Bold"/>
                <a:cs typeface="Arial Rounded MT Bold"/>
              </a:defRPr>
            </a:pPr>
            <a:r>
              <a:rPr sz="2100" b="0">
                <a:solidFill>
                  <a:srgbClr val="123D2B"/>
                </a:solidFill>
                <a:latin typeface="Arial Rounded MT Bold"/>
                <a:ea typeface="Arial Rounded MT Bold"/>
                <a:cs typeface="Arial Rounded MT Bold"/>
              </a:rPr>
              <a:t>SnackPar</a:t>
            </a:r>
          </a:p>
        </p:txBody>
      </p:sp>
      <p:sp>
        <p:nvSpPr>
          <p:cNvPr id="2" name="13">
            <a:extLst xmlns:a="http://schemas.openxmlformats.org/drawingml/2006/main">
              <a:ext uri="{FF2B5EF4-FFF2-40B4-BE49-F238E27FC236}">
                <a16:creationId xmlns:a16="http://schemas.microsoft.com/office/drawing/2014/main" id="{FB2D549B-C6C5-44F6-834A-FBDC39B0D8B2}"/>
              </a:ext>
            </a:extLst>
          </p:cNvPr>
          <p:cNvSpPr>
            <a:spLocks xmlns:a="http://schemas.openxmlformats.org/drawingml/2006/main" noGrp="1"/>
          </p:cNvSpPr>
          <p:nvPr/>
        </p:nvSpPr>
        <p:spPr>
          <a:xfrm xmlns:a="http://schemas.openxmlformats.org/drawingml/2006/main">
            <a:off x="11144250" y="361950"/>
            <a:ext cx="514350"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lgn="r">
              <a:defRPr sz="1350" b="0">
                <a:solidFill>
                  <a:srgbClr val="123D2B"/>
                </a:solidFill>
                <a:latin typeface="Avenir Next"/>
                <a:ea typeface="Avenir Next"/>
                <a:cs typeface="Avenir Next"/>
              </a:defRPr>
            </a:pPr>
            <a:r>
              <a:rPr sz="1350" b="0">
                <a:solidFill>
                  <a:srgbClr val="123D2B"/>
                </a:solidFill>
                <a:latin typeface="Avenir Next"/>
                <a:ea typeface="Avenir Next"/>
                <a:cs typeface="Avenir Next"/>
              </a:rPr>
              <a:t>13</a:t>
            </a:r>
          </a:p>
        </p:txBody>
      </p:sp>
      <p:pic>
        <p:nvPicPr>
          <p:cNvPr id="10" name=""/>
          <p:cNvPicPr>
            <a:picLocks xmlns:a="http://schemas.openxmlformats.org/drawingml/2006/main" noChangeAspect="1"/>
          </p:cNvPicPr>
          <p:nvPr/>
        </p:nvPicPr>
        <p:blipFill>
          <a:blip xmlns:r="http://schemas.openxmlformats.org/officeDocument/2006/relationships" xmlns:a="http://schemas.openxmlformats.org/drawingml/2006/main" r:embed="R2ee86e932ee544dc"/>
          <a:stretch xmlns:a="http://schemas.openxmlformats.org/drawingml/2006/main"/>
        </p:blipFill>
        <p:spPr>
          <a:xfrm xmlns:a="http://schemas.openxmlformats.org/drawingml/2006/main">
            <a:off x="6698456" y="2295525"/>
            <a:ext cx="4586288" cy="3057525"/>
          </a:xfrm>
          <a:prstGeom xmlns:a="http://schemas.openxmlformats.org/drawingml/2006/main" prst="rect">
            <a:avLst/>
          </a:prstGeom>
        </p:spPr>
      </p:pic>
      <p:sp>
        <p:nvSpPr>
          <p:cNvPr id="4" name="The first bag&#10;starts here">
            <a:extLst xmlns:a="http://schemas.openxmlformats.org/drawingml/2006/main">
              <a:ext uri="{FF2B5EF4-FFF2-40B4-BE49-F238E27FC236}">
                <a16:creationId xmlns:a16="http://schemas.microsoft.com/office/drawing/2014/main" id="{F3FFCABC-7A9C-46C4-AF57-147EB9F68BBD}"/>
              </a:ext>
            </a:extLst>
          </p:cNvPr>
          <p:cNvSpPr>
            <a:spLocks xmlns:a="http://schemas.openxmlformats.org/drawingml/2006/main" noGrp="1"/>
          </p:cNvSpPr>
          <p:nvPr/>
        </p:nvSpPr>
        <p:spPr>
          <a:xfrm xmlns:a="http://schemas.openxmlformats.org/drawingml/2006/main">
            <a:off x="533400" y="1304925"/>
            <a:ext cx="5781675" cy="16764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5100" b="1">
                <a:solidFill>
                  <a:srgbClr val="123D2B"/>
                </a:solidFill>
                <a:latin typeface="Avenir Next"/>
                <a:ea typeface="Avenir Next"/>
                <a:cs typeface="Avenir Next"/>
              </a:defRPr>
            </a:pPr>
            <a:r>
              <a:rPr sz="5100" b="1">
                <a:solidFill>
                  <a:srgbClr val="123D2B"/>
                </a:solidFill>
                <a:latin typeface="Avenir Next"/>
                <a:ea typeface="Avenir Next"/>
                <a:cs typeface="Avenir Next"/>
              </a:rPr>
              <a:t>The first bag</a:t>
            </a:r>
          </a:p>
          <a:p xmlns:a="http://schemas.openxmlformats.org/drawingml/2006/main">
            <a:pPr>
              <a:defRPr sz="5100" b="1">
                <a:solidFill>
                  <a:srgbClr val="123D2B"/>
                </a:solidFill>
                <a:latin typeface="Avenir Next"/>
                <a:ea typeface="Avenir Next"/>
                <a:cs typeface="Avenir Next"/>
              </a:defRPr>
            </a:pPr>
            <a:r>
              <a:rPr sz="5100" b="1">
                <a:solidFill>
                  <a:srgbClr val="123D2B"/>
                </a:solidFill>
                <a:latin typeface="Avenir Next"/>
                <a:ea typeface="Avenir Next"/>
                <a:cs typeface="Avenir Next"/>
              </a:rPr>
              <a:t>starts here</a:t>
            </a:r>
          </a:p>
        </p:txBody>
      </p:sp>
      <p:sp>
        <p:nvSpPr>
          <p:cNvPr id="5" name="The proposed next step">
            <a:extLst xmlns:a="http://schemas.openxmlformats.org/drawingml/2006/main">
              <a:ext uri="{FF2B5EF4-FFF2-40B4-BE49-F238E27FC236}">
                <a16:creationId xmlns:a16="http://schemas.microsoft.com/office/drawing/2014/main" id="{4D26A541-8D06-420B-BD3F-4C3FC48A659E}"/>
              </a:ext>
            </a:extLst>
          </p:cNvPr>
          <p:cNvSpPr>
            <a:spLocks xmlns:a="http://schemas.openxmlformats.org/drawingml/2006/main" noGrp="1"/>
          </p:cNvSpPr>
          <p:nvPr/>
        </p:nvSpPr>
        <p:spPr>
          <a:xfrm xmlns:a="http://schemas.openxmlformats.org/drawingml/2006/main">
            <a:off x="552450" y="3562350"/>
            <a:ext cx="5353050" cy="3714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725" b="1">
                <a:solidFill>
                  <a:srgbClr val="123D2B"/>
                </a:solidFill>
                <a:latin typeface="Avenir Next"/>
                <a:ea typeface="Avenir Next"/>
                <a:cs typeface="Avenir Next"/>
              </a:defRPr>
            </a:pPr>
            <a:r>
              <a:rPr sz="1725" b="1">
                <a:solidFill>
                  <a:srgbClr val="123D2B"/>
                </a:solidFill>
                <a:latin typeface="Avenir Next"/>
                <a:ea typeface="Avenir Next"/>
                <a:cs typeface="Avenir Next"/>
              </a:rPr>
              <a:t>The proposed next step</a:t>
            </a:r>
          </a:p>
        </p:txBody>
      </p:sp>
      <p:sp>
        <p:nvSpPr>
          <p:cNvPr id="6" name="Coconut sample review and a scoped partnership discussion.">
            <a:extLst xmlns:a="http://schemas.openxmlformats.org/drawingml/2006/main">
              <a:ext uri="{FF2B5EF4-FFF2-40B4-BE49-F238E27FC236}">
                <a16:creationId xmlns:a16="http://schemas.microsoft.com/office/drawing/2014/main" id="{20639CCB-4781-440C-939B-F67700C334D7}"/>
              </a:ext>
            </a:extLst>
          </p:cNvPr>
          <p:cNvSpPr>
            <a:spLocks xmlns:a="http://schemas.openxmlformats.org/drawingml/2006/main" noGrp="1"/>
          </p:cNvSpPr>
          <p:nvPr/>
        </p:nvSpPr>
        <p:spPr>
          <a:xfrm xmlns:a="http://schemas.openxmlformats.org/drawingml/2006/main">
            <a:off x="542925" y="4171950"/>
            <a:ext cx="5219700" cy="12763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700" b="1">
                <a:solidFill>
                  <a:srgbClr val="123D2B"/>
                </a:solidFill>
                <a:latin typeface="Avenir Next"/>
                <a:ea typeface="Avenir Next"/>
                <a:cs typeface="Avenir Next"/>
              </a:defRPr>
            </a:pPr>
            <a:r>
              <a:rPr sz="2700" b="1">
                <a:solidFill>
                  <a:srgbClr val="123D2B"/>
                </a:solidFill>
                <a:latin typeface="Avenir Next"/>
                <a:ea typeface="Avenir Next"/>
                <a:cs typeface="Avenir Next"/>
              </a:rPr>
              <a:t>Coconut sample review and a scoped partnership discussion.</a:t>
            </a:r>
          </a:p>
        </p:txBody>
      </p:sp>
      <p:sp>
        <p:nvSpPr>
          <p:cNvPr id="7" name="Outcome: agree product fit, rights to explore, responsibilities and a ">
            <a:extLst xmlns:a="http://schemas.openxmlformats.org/drawingml/2006/main">
              <a:ext uri="{FF2B5EF4-FFF2-40B4-BE49-F238E27FC236}">
                <a16:creationId xmlns:a16="http://schemas.microsoft.com/office/drawing/2014/main" id="{F71A9787-8E9B-4C17-9C2A-1170F999318A}"/>
              </a:ext>
            </a:extLst>
          </p:cNvPr>
          <p:cNvSpPr>
            <a:spLocks xmlns:a="http://schemas.openxmlformats.org/drawingml/2006/main" noGrp="1"/>
          </p:cNvSpPr>
          <p:nvPr/>
        </p:nvSpPr>
        <p:spPr>
          <a:xfrm xmlns:a="http://schemas.openxmlformats.org/drawingml/2006/main">
            <a:off x="561975" y="5924550"/>
            <a:ext cx="110490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725" b="0">
                <a:solidFill>
                  <a:srgbClr val="123D2B"/>
                </a:solidFill>
                <a:latin typeface="Avenir Next"/>
                <a:ea typeface="Avenir Next"/>
                <a:cs typeface="Avenir Next"/>
              </a:defRPr>
            </a:pPr>
            <a:r>
              <a:rPr sz="1725" b="0">
                <a:solidFill>
                  <a:srgbClr val="123D2B"/>
                </a:solidFill>
                <a:latin typeface="Avenir Next"/>
                <a:ea typeface="Avenir Next"/>
                <a:cs typeface="Avenir Next"/>
              </a:rPr>
              <a:t>Outcome: agree product fit, rights to explore, responsibilities and a costed validation brief.</a:t>
            </a:r>
          </a:p>
        </p:txBody>
      </p:sp>
    </p:spTree>
    <p:extLst>
      <p:ext uri="{BB962C8B-B14F-4D97-AF65-F5344CB8AC3E}">
        <p14:creationId xmlns:p14="http://schemas.microsoft.com/office/powerpoint/2010/main" val="590656468"/>
      </p:ext>
    </p:extLst>
  </p:cSld>
</p:sld>
</file>

<file path=ppt/slides/slide14.xml><?xml version="1.0" encoding="utf-8"?>
<p:sld xmlns:p="http://schemas.openxmlformats.org/presentationml/2006/main">
  <p:cSld>
    <p:bg>
      <p:bgPr>
        <a:solidFill xmlns:a="http://schemas.openxmlformats.org/drawingml/2006/main">
          <a:srgbClr val="FFFDF7"/>
        </a:solidFill>
      </p:bgPr>
    </p:bg>
    <p:spTree>
      <p:nvGrpSpPr>
        <p:cNvPr id="1" name=""/>
        <p:cNvGrpSpPr/>
        <p:nvPr/>
      </p:nvGrpSpPr>
      <p:grpSpPr>
        <a:xfrm xmlns:a="http://schemas.openxmlformats.org/drawingml/2006/main"/>
      </p:grpSpPr>
      <p:sp>
        <p:nvSpPr>
          <p:cNvPr id="16" name="SnackPar">
            <a:extLst xmlns:a="http://schemas.openxmlformats.org/drawingml/2006/main">
              <a:ext uri="{FF2B5EF4-FFF2-40B4-BE49-F238E27FC236}">
                <a16:creationId xmlns:a16="http://schemas.microsoft.com/office/drawing/2014/main" id="{F4CC8640-E7A2-4DA3-9138-70E027045B1A}"/>
              </a:ext>
            </a:extLst>
          </p:cNvPr>
          <p:cNvSpPr>
            <a:spLocks xmlns:a="http://schemas.openxmlformats.org/drawingml/2006/main" noGrp="1"/>
          </p:cNvSpPr>
          <p:nvPr/>
        </p:nvSpPr>
        <p:spPr>
          <a:xfrm xmlns:a="http://schemas.openxmlformats.org/drawingml/2006/main">
            <a:off x="533400" y="352425"/>
            <a:ext cx="2381250" cy="4191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2100" b="0">
                <a:solidFill>
                  <a:srgbClr val="123D2B"/>
                </a:solidFill>
                <a:latin typeface="Arial Rounded MT Bold"/>
                <a:ea typeface="Arial Rounded MT Bold"/>
                <a:cs typeface="Arial Rounded MT Bold"/>
              </a:defRPr>
            </a:pPr>
            <a:r>
              <a:rPr sz="2100" b="0">
                <a:solidFill>
                  <a:srgbClr val="123D2B"/>
                </a:solidFill>
                <a:latin typeface="Arial Rounded MT Bold"/>
                <a:ea typeface="Arial Rounded MT Bold"/>
                <a:cs typeface="Arial Rounded MT Bold"/>
              </a:rPr>
              <a:t>SnackPar</a:t>
            </a:r>
          </a:p>
        </p:txBody>
      </p:sp>
      <p:sp>
        <p:nvSpPr>
          <p:cNvPr id="2" name="14">
            <a:extLst xmlns:a="http://schemas.openxmlformats.org/drawingml/2006/main">
              <a:ext uri="{FF2B5EF4-FFF2-40B4-BE49-F238E27FC236}">
                <a16:creationId xmlns:a16="http://schemas.microsoft.com/office/drawing/2014/main" id="{5A1A5007-AA34-4261-BD3C-CBBE10466830}"/>
              </a:ext>
            </a:extLst>
          </p:cNvPr>
          <p:cNvSpPr>
            <a:spLocks xmlns:a="http://schemas.openxmlformats.org/drawingml/2006/main" noGrp="1"/>
          </p:cNvSpPr>
          <p:nvPr/>
        </p:nvSpPr>
        <p:spPr>
          <a:xfrm xmlns:a="http://schemas.openxmlformats.org/drawingml/2006/main">
            <a:off x="11144250" y="361950"/>
            <a:ext cx="514350"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lgn="r">
              <a:defRPr sz="1350" b="0">
                <a:solidFill>
                  <a:srgbClr val="123D2B"/>
                </a:solidFill>
                <a:latin typeface="Avenir Next"/>
                <a:ea typeface="Avenir Next"/>
                <a:cs typeface="Avenir Next"/>
              </a:defRPr>
            </a:pPr>
            <a:r>
              <a:rPr sz="1350" b="0">
                <a:solidFill>
                  <a:srgbClr val="123D2B"/>
                </a:solidFill>
                <a:latin typeface="Avenir Next"/>
                <a:ea typeface="Avenir Next"/>
                <a:cs typeface="Avenir Next"/>
              </a:rPr>
              <a:t>14</a:t>
            </a:r>
          </a:p>
        </p:txBody>
      </p:sp>
      <p:sp>
        <p:nvSpPr>
          <p:cNvPr id="3" name="Evidence and open decisions">
            <a:extLst xmlns:a="http://schemas.openxmlformats.org/drawingml/2006/main">
              <a:ext uri="{FF2B5EF4-FFF2-40B4-BE49-F238E27FC236}">
                <a16:creationId xmlns:a16="http://schemas.microsoft.com/office/drawing/2014/main" id="{DD5F7101-E90C-4850-8EDF-2BF23CEF5D6F}"/>
              </a:ext>
            </a:extLst>
          </p:cNvPr>
          <p:cNvSpPr>
            <a:spLocks xmlns:a="http://schemas.openxmlformats.org/drawingml/2006/main" noGrp="1"/>
          </p:cNvSpPr>
          <p:nvPr/>
        </p:nvSpPr>
        <p:spPr>
          <a:xfrm xmlns:a="http://schemas.openxmlformats.org/drawingml/2006/main">
            <a:off x="533400" y="1076325"/>
            <a:ext cx="10953750" cy="809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4275" b="1">
                <a:solidFill>
                  <a:srgbClr val="123D2B"/>
                </a:solidFill>
                <a:latin typeface="Avenir Next"/>
                <a:ea typeface="Avenir Next"/>
                <a:cs typeface="Avenir Next"/>
              </a:defRPr>
            </a:pPr>
            <a:r>
              <a:rPr sz="4275" b="1">
                <a:solidFill>
                  <a:srgbClr val="123D2B"/>
                </a:solidFill>
                <a:latin typeface="Avenir Next"/>
                <a:ea typeface="Avenir Next"/>
                <a:cs typeface="Avenir Next"/>
              </a:rPr>
              <a:t>Evidence and open decisions</a:t>
            </a:r>
          </a:p>
        </p:txBody>
      </p:sp>
      <p:sp>
        <p:nvSpPr>
          <p:cNvPr id="4" name="National Golf Foundation">
            <a:extLst xmlns:a="http://schemas.openxmlformats.org/drawingml/2006/main">
              <a:ext uri="{FF2B5EF4-FFF2-40B4-BE49-F238E27FC236}">
                <a16:creationId xmlns:a16="http://schemas.microsoft.com/office/drawing/2014/main" id="{3AE594F8-4B24-407C-A343-A8F37151B321}"/>
              </a:ext>
            </a:extLst>
          </p:cNvPr>
          <p:cNvSpPr>
            <a:spLocks xmlns:a="http://schemas.openxmlformats.org/drawingml/2006/main" noGrp="1"/>
          </p:cNvSpPr>
          <p:nvPr/>
        </p:nvSpPr>
        <p:spPr>
          <a:xfrm xmlns:a="http://schemas.openxmlformats.org/drawingml/2006/main">
            <a:off x="533400" y="2466975"/>
            <a:ext cx="4305300"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00" b="1">
                <a:solidFill>
                  <a:srgbClr val="123D2B"/>
                </a:solidFill>
                <a:latin typeface="Avenir Next"/>
                <a:ea typeface="Avenir Next"/>
                <a:cs typeface="Avenir Next"/>
              </a:defRPr>
            </a:pPr>
            <a:r>
              <a:rPr sz="1800" b="1">
                <a:solidFill>
                  <a:srgbClr val="123D2B"/>
                </a:solidFill>
                <a:latin typeface="Avenir Next"/>
                <a:ea typeface="Avenir Next"/>
                <a:cs typeface="Avenir Next"/>
                <a:hlinkClick xmlns:r="http://schemas.openxmlformats.org/officeDocument/2006/relationships" r:id="R9230fbc7fc9d498c"/>
              </a:rPr>
              <a:t>National Golf Foundation</a:t>
            </a:r>
          </a:p>
        </p:txBody>
      </p:sp>
      <p:sp>
        <p:nvSpPr>
          <p:cNvPr id="5" name="2025 participation and change since 2019">
            <a:extLst xmlns:a="http://schemas.openxmlformats.org/drawingml/2006/main">
              <a:ext uri="{FF2B5EF4-FFF2-40B4-BE49-F238E27FC236}">
                <a16:creationId xmlns:a16="http://schemas.microsoft.com/office/drawing/2014/main" id="{1E06C8C6-89D1-4AC5-8B01-903E1DCA5608}"/>
              </a:ext>
            </a:extLst>
          </p:cNvPr>
          <p:cNvSpPr>
            <a:spLocks xmlns:a="http://schemas.openxmlformats.org/drawingml/2006/main" noGrp="1"/>
          </p:cNvSpPr>
          <p:nvPr/>
        </p:nvSpPr>
        <p:spPr>
          <a:xfrm xmlns:a="http://schemas.openxmlformats.org/drawingml/2006/main">
            <a:off x="5534025" y="2466975"/>
            <a:ext cx="6124575" cy="5143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725" b="0">
                <a:solidFill>
                  <a:srgbClr val="123D2B"/>
                </a:solidFill>
                <a:latin typeface="Avenir Next"/>
                <a:ea typeface="Avenir Next"/>
                <a:cs typeface="Avenir Next"/>
              </a:defRPr>
            </a:pPr>
            <a:r>
              <a:rPr sz="1725" b="0">
                <a:solidFill>
                  <a:srgbClr val="123D2B"/>
                </a:solidFill>
                <a:latin typeface="Avenir Next"/>
                <a:ea typeface="Avenir Next"/>
                <a:cs typeface="Avenir Next"/>
              </a:rPr>
              <a:t>2025 participation and change since 2019</a:t>
            </a:r>
          </a:p>
        </p:txBody>
      </p:sp>
      <p:sp>
        <p:nvSpPr>
          <p:cNvPr id="6" name="Birdie Balls">
            <a:extLst xmlns:a="http://schemas.openxmlformats.org/drawingml/2006/main">
              <a:ext uri="{FF2B5EF4-FFF2-40B4-BE49-F238E27FC236}">
                <a16:creationId xmlns:a16="http://schemas.microsoft.com/office/drawing/2014/main" id="{94585B00-CE2A-40BA-BCB7-90F76540BCC3}"/>
              </a:ext>
            </a:extLst>
          </p:cNvPr>
          <p:cNvSpPr>
            <a:spLocks xmlns:a="http://schemas.openxmlformats.org/drawingml/2006/main" noGrp="1"/>
          </p:cNvSpPr>
          <p:nvPr/>
        </p:nvSpPr>
        <p:spPr>
          <a:xfrm xmlns:a="http://schemas.openxmlformats.org/drawingml/2006/main">
            <a:off x="533400" y="3095625"/>
            <a:ext cx="4305300"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00" b="1">
                <a:solidFill>
                  <a:srgbClr val="123D2B"/>
                </a:solidFill>
                <a:latin typeface="Avenir Next"/>
                <a:ea typeface="Avenir Next"/>
                <a:cs typeface="Avenir Next"/>
              </a:defRPr>
            </a:pPr>
            <a:r>
              <a:rPr sz="1800" b="1">
                <a:solidFill>
                  <a:srgbClr val="123D2B"/>
                </a:solidFill>
                <a:latin typeface="Avenir Next"/>
                <a:ea typeface="Avenir Next"/>
                <a:cs typeface="Avenir Next"/>
                <a:hlinkClick xmlns:r="http://schemas.openxmlformats.org/officeDocument/2006/relationships" r:id="R94a390fecc024e7b"/>
              </a:rPr>
              <a:t>Birdie Balls</a:t>
            </a:r>
          </a:p>
        </p:txBody>
      </p:sp>
      <p:sp>
        <p:nvSpPr>
          <p:cNvPr id="7" name="Existing golf-focused protein balls and gifting">
            <a:extLst xmlns:a="http://schemas.openxmlformats.org/drawingml/2006/main">
              <a:ext uri="{FF2B5EF4-FFF2-40B4-BE49-F238E27FC236}">
                <a16:creationId xmlns:a16="http://schemas.microsoft.com/office/drawing/2014/main" id="{402273DB-7446-455A-81B8-69CA87D25E11}"/>
              </a:ext>
            </a:extLst>
          </p:cNvPr>
          <p:cNvSpPr>
            <a:spLocks xmlns:a="http://schemas.openxmlformats.org/drawingml/2006/main" noGrp="1"/>
          </p:cNvSpPr>
          <p:nvPr/>
        </p:nvSpPr>
        <p:spPr>
          <a:xfrm xmlns:a="http://schemas.openxmlformats.org/drawingml/2006/main">
            <a:off x="5534025" y="3095625"/>
            <a:ext cx="6124575" cy="5143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725" b="0">
                <a:solidFill>
                  <a:srgbClr val="123D2B"/>
                </a:solidFill>
                <a:latin typeface="Avenir Next"/>
                <a:ea typeface="Avenir Next"/>
                <a:cs typeface="Avenir Next"/>
              </a:defRPr>
            </a:pPr>
            <a:r>
              <a:rPr sz="1725" b="0">
                <a:solidFill>
                  <a:srgbClr val="123D2B"/>
                </a:solidFill>
                <a:latin typeface="Avenir Next"/>
                <a:ea typeface="Avenir Next"/>
                <a:cs typeface="Avenir Next"/>
              </a:rPr>
              <a:t>Existing golf-focused protein balls and gifting</a:t>
            </a:r>
          </a:p>
        </p:txBody>
      </p:sp>
      <p:sp>
        <p:nvSpPr>
          <p:cNvPr id="8" name="Par Bar Protein">
            <a:extLst xmlns:a="http://schemas.openxmlformats.org/drawingml/2006/main">
              <a:ext uri="{FF2B5EF4-FFF2-40B4-BE49-F238E27FC236}">
                <a16:creationId xmlns:a16="http://schemas.microsoft.com/office/drawing/2014/main" id="{82714E73-F9A1-4E50-A99D-D0226A7E22A8}"/>
              </a:ext>
            </a:extLst>
          </p:cNvPr>
          <p:cNvSpPr>
            <a:spLocks xmlns:a="http://schemas.openxmlformats.org/drawingml/2006/main" noGrp="1"/>
          </p:cNvSpPr>
          <p:nvPr/>
        </p:nvSpPr>
        <p:spPr>
          <a:xfrm xmlns:a="http://schemas.openxmlformats.org/drawingml/2006/main">
            <a:off x="533400" y="3724275"/>
            <a:ext cx="4305300"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00" b="1">
                <a:solidFill>
                  <a:srgbClr val="123D2B"/>
                </a:solidFill>
                <a:latin typeface="Avenir Next"/>
                <a:ea typeface="Avenir Next"/>
                <a:cs typeface="Avenir Next"/>
              </a:defRPr>
            </a:pPr>
            <a:r>
              <a:rPr sz="1800" b="1">
                <a:solidFill>
                  <a:srgbClr val="123D2B"/>
                </a:solidFill>
                <a:latin typeface="Avenir Next"/>
                <a:ea typeface="Avenir Next"/>
                <a:cs typeface="Avenir Next"/>
                <a:hlinkClick xmlns:r="http://schemas.openxmlformats.org/officeDocument/2006/relationships" r:id="R4f4a4449d97a4303"/>
              </a:rPr>
              <a:t>Par Bar Protein</a:t>
            </a:r>
          </a:p>
        </p:txBody>
      </p:sp>
      <p:sp>
        <p:nvSpPr>
          <p:cNvPr id="9" name="Existing golf-positioned bar range">
            <a:extLst xmlns:a="http://schemas.openxmlformats.org/drawingml/2006/main">
              <a:ext uri="{FF2B5EF4-FFF2-40B4-BE49-F238E27FC236}">
                <a16:creationId xmlns:a16="http://schemas.microsoft.com/office/drawing/2014/main" id="{1C249EAB-2932-455E-BFA0-4278CE64763B}"/>
              </a:ext>
            </a:extLst>
          </p:cNvPr>
          <p:cNvSpPr>
            <a:spLocks xmlns:a="http://schemas.openxmlformats.org/drawingml/2006/main" noGrp="1"/>
          </p:cNvSpPr>
          <p:nvPr/>
        </p:nvSpPr>
        <p:spPr>
          <a:xfrm xmlns:a="http://schemas.openxmlformats.org/drawingml/2006/main">
            <a:off x="5534025" y="3724275"/>
            <a:ext cx="6124575" cy="5143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725" b="0">
                <a:solidFill>
                  <a:srgbClr val="123D2B"/>
                </a:solidFill>
                <a:latin typeface="Avenir Next"/>
                <a:ea typeface="Avenir Next"/>
                <a:cs typeface="Avenir Next"/>
              </a:defRPr>
            </a:pPr>
            <a:r>
              <a:rPr sz="1725" b="0">
                <a:solidFill>
                  <a:srgbClr val="123D2B"/>
                </a:solidFill>
                <a:latin typeface="Avenir Next"/>
                <a:ea typeface="Avenir Next"/>
                <a:cs typeface="Avenir Next"/>
              </a:rPr>
              <a:t>Existing golf-positioned bar range</a:t>
            </a:r>
          </a:p>
        </p:txBody>
      </p:sp>
      <p:sp>
        <p:nvSpPr>
          <p:cNvPr id="10" name="">
            <a:extLst xmlns:a="http://schemas.openxmlformats.org/drawingml/2006/main">
              <a:ext uri="{FF2B5EF4-FFF2-40B4-BE49-F238E27FC236}">
                <a16:creationId xmlns:a16="http://schemas.microsoft.com/office/drawing/2014/main" id="{6B9D6917-1B56-4CB6-B282-21DB4FBA08DC}"/>
              </a:ext>
            </a:extLst>
          </p:cNvPr>
          <p:cNvSpPr>
            <a:spLocks xmlns:a="http://schemas.openxmlformats.org/drawingml/2006/main" noGrp="1"/>
          </p:cNvSpPr>
          <p:nvPr/>
        </p:nvSpPr>
        <p:spPr>
          <a:xfrm xmlns:a="http://schemas.openxmlformats.org/drawingml/2006/main">
            <a:off x="533400" y="4572000"/>
            <a:ext cx="11115675" cy="0"/>
          </a:xfrm>
          <a:prstGeom xmlns:a="http://schemas.openxmlformats.org/drawingml/2006/main" prst="line">
            <a:avLst/>
          </a:prstGeom>
          <a:noFill xmlns:a="http://schemas.openxmlformats.org/drawingml/2006/main"/>
          <a:ln xmlns:a="http://schemas.openxmlformats.org/drawingml/2006/main" w="9525">
            <a:solidFill>
              <a:srgbClr val="123D2B"/>
            </a:solidFill>
          </a:ln>
        </p:spPr>
      </p:sp>
      <p:sp>
        <p:nvSpPr>
          <p:cNvPr id="11" name="Known">
            <a:extLst xmlns:a="http://schemas.openxmlformats.org/drawingml/2006/main">
              <a:ext uri="{FF2B5EF4-FFF2-40B4-BE49-F238E27FC236}">
                <a16:creationId xmlns:a16="http://schemas.microsoft.com/office/drawing/2014/main" id="{E138CD59-4693-4787-B3E7-BFDAA356136F}"/>
              </a:ext>
            </a:extLst>
          </p:cNvPr>
          <p:cNvSpPr>
            <a:spLocks xmlns:a="http://schemas.openxmlformats.org/drawingml/2006/main" noGrp="1"/>
          </p:cNvSpPr>
          <p:nvPr/>
        </p:nvSpPr>
        <p:spPr>
          <a:xfrm xmlns:a="http://schemas.openxmlformats.org/drawingml/2006/main">
            <a:off x="533400" y="4867275"/>
            <a:ext cx="2638425" cy="3714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75" b="1">
                <a:solidFill>
                  <a:srgbClr val="123D2B"/>
                </a:solidFill>
                <a:latin typeface="Avenir Next"/>
                <a:ea typeface="Avenir Next"/>
                <a:cs typeface="Avenir Next"/>
              </a:defRPr>
            </a:pPr>
            <a:r>
              <a:rPr sz="1875" b="1">
                <a:solidFill>
                  <a:srgbClr val="123D2B"/>
                </a:solidFill>
                <a:latin typeface="Avenir Next"/>
                <a:ea typeface="Avenir Next"/>
                <a:cs typeface="Avenir Next"/>
              </a:rPr>
              <a:t>Known</a:t>
            </a:r>
          </a:p>
        </p:txBody>
      </p:sp>
      <p:sp>
        <p:nvSpPr>
          <p:cNvPr id="12" name="The brand concept, product roadmap and proposed partnership model.">
            <a:extLst xmlns:a="http://schemas.openxmlformats.org/drawingml/2006/main">
              <a:ext uri="{FF2B5EF4-FFF2-40B4-BE49-F238E27FC236}">
                <a16:creationId xmlns:a16="http://schemas.microsoft.com/office/drawing/2014/main" id="{81C3D4FE-1089-42BD-83A3-B7F60EE1F1CE}"/>
              </a:ext>
            </a:extLst>
          </p:cNvPr>
          <p:cNvSpPr>
            <a:spLocks xmlns:a="http://schemas.openxmlformats.org/drawingml/2006/main" noGrp="1"/>
          </p:cNvSpPr>
          <p:nvPr/>
        </p:nvSpPr>
        <p:spPr>
          <a:xfrm xmlns:a="http://schemas.openxmlformats.org/drawingml/2006/main">
            <a:off x="3305175" y="4867275"/>
            <a:ext cx="8229600" cy="5048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725" b="0">
                <a:solidFill>
                  <a:srgbClr val="123D2B"/>
                </a:solidFill>
                <a:latin typeface="Avenir Next"/>
                <a:ea typeface="Avenir Next"/>
                <a:cs typeface="Avenir Next"/>
              </a:defRPr>
            </a:pPr>
            <a:r>
              <a:rPr sz="1725" b="0">
                <a:solidFill>
                  <a:srgbClr val="123D2B"/>
                </a:solidFill>
                <a:latin typeface="Avenir Next"/>
                <a:ea typeface="Avenir Next"/>
                <a:cs typeface="Avenir Next"/>
              </a:rPr>
              <a:t>The brand concept, product roadmap and proposed partnership model.</a:t>
            </a:r>
          </a:p>
        </p:txBody>
      </p:sp>
      <p:sp>
        <p:nvSpPr>
          <p:cNvPr id="13" name="Still to establish">
            <a:extLst xmlns:a="http://schemas.openxmlformats.org/drawingml/2006/main">
              <a:ext uri="{FF2B5EF4-FFF2-40B4-BE49-F238E27FC236}">
                <a16:creationId xmlns:a16="http://schemas.microsoft.com/office/drawing/2014/main" id="{D6A64B51-3AF0-48D2-B2D8-792738E978E9}"/>
              </a:ext>
            </a:extLst>
          </p:cNvPr>
          <p:cNvSpPr>
            <a:spLocks xmlns:a="http://schemas.openxmlformats.org/drawingml/2006/main" noGrp="1"/>
          </p:cNvSpPr>
          <p:nvPr/>
        </p:nvSpPr>
        <p:spPr>
          <a:xfrm xmlns:a="http://schemas.openxmlformats.org/drawingml/2006/main">
            <a:off x="533400" y="5562600"/>
            <a:ext cx="2638425" cy="3714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875" b="1">
                <a:solidFill>
                  <a:srgbClr val="A62469"/>
                </a:solidFill>
                <a:latin typeface="Avenir Next"/>
                <a:ea typeface="Avenir Next"/>
                <a:cs typeface="Avenir Next"/>
              </a:defRPr>
            </a:pPr>
            <a:r>
              <a:rPr sz="1875" b="1">
                <a:solidFill>
                  <a:srgbClr val="A62469"/>
                </a:solidFill>
                <a:latin typeface="Avenir Next"/>
                <a:ea typeface="Avenir Next"/>
                <a:cs typeface="Avenir Next"/>
              </a:rPr>
              <a:t>Still to establish</a:t>
            </a:r>
          </a:p>
        </p:txBody>
      </p:sp>
      <p:sp>
        <p:nvSpPr>
          <p:cNvPr id="14" name="Taste, costs, shelf life, repeat demand, rights, partner fit and fundi">
            <a:extLst xmlns:a="http://schemas.openxmlformats.org/drawingml/2006/main">
              <a:ext uri="{FF2B5EF4-FFF2-40B4-BE49-F238E27FC236}">
                <a16:creationId xmlns:a16="http://schemas.microsoft.com/office/drawing/2014/main" id="{E440BF48-EFCA-45EA-A282-A251002374A1}"/>
              </a:ext>
            </a:extLst>
          </p:cNvPr>
          <p:cNvSpPr>
            <a:spLocks xmlns:a="http://schemas.openxmlformats.org/drawingml/2006/main" noGrp="1"/>
          </p:cNvSpPr>
          <p:nvPr/>
        </p:nvSpPr>
        <p:spPr>
          <a:xfrm xmlns:a="http://schemas.openxmlformats.org/drawingml/2006/main">
            <a:off x="3305175" y="5562600"/>
            <a:ext cx="8229600" cy="523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725" b="0">
                <a:solidFill>
                  <a:srgbClr val="123D2B"/>
                </a:solidFill>
                <a:latin typeface="Avenir Next"/>
                <a:ea typeface="Avenir Next"/>
                <a:cs typeface="Avenir Next"/>
              </a:defRPr>
            </a:pPr>
            <a:r>
              <a:rPr sz="1725" b="0">
                <a:solidFill>
                  <a:srgbClr val="123D2B"/>
                </a:solidFill>
                <a:latin typeface="Avenir Next"/>
                <a:ea typeface="Avenir Next"/>
                <a:cs typeface="Avenir Next"/>
              </a:rPr>
              <a:t>Taste, costs, shelf life, repeat demand, rights, partner fit and funding scope.</a:t>
            </a:r>
          </a:p>
        </p:txBody>
      </p:sp>
      <p:sp>
        <p:nvSpPr>
          <p:cNvPr id="15" name="Primary sources checked October 3, 2026. No operating traction or comm">
            <a:extLst xmlns:a="http://schemas.openxmlformats.org/drawingml/2006/main">
              <a:ext uri="{FF2B5EF4-FFF2-40B4-BE49-F238E27FC236}">
                <a16:creationId xmlns:a16="http://schemas.microsoft.com/office/drawing/2014/main" id="{8482D8BA-4014-4923-B8A3-E0EF46445A21}"/>
              </a:ext>
            </a:extLst>
          </p:cNvPr>
          <p:cNvSpPr>
            <a:spLocks xmlns:a="http://schemas.openxmlformats.org/drawingml/2006/main" noGrp="1"/>
          </p:cNvSpPr>
          <p:nvPr/>
        </p:nvSpPr>
        <p:spPr>
          <a:xfrm xmlns:a="http://schemas.openxmlformats.org/drawingml/2006/main">
            <a:off x="533400" y="6372225"/>
            <a:ext cx="1095375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p xmlns:a="http://schemas.openxmlformats.org/drawingml/2006/main">
            <a:pPr>
              <a:defRPr sz="1125" b="0">
                <a:solidFill>
                  <a:srgbClr val="51685B"/>
                </a:solidFill>
                <a:latin typeface="Avenir Next"/>
                <a:ea typeface="Avenir Next"/>
                <a:cs typeface="Avenir Next"/>
              </a:defRPr>
            </a:pPr>
            <a:r>
              <a:rPr sz="1125" b="0">
                <a:solidFill>
                  <a:srgbClr val="51685B"/>
                </a:solidFill>
                <a:latin typeface="Avenir Next"/>
                <a:ea typeface="Avenir Next"/>
                <a:cs typeface="Avenir Next"/>
              </a:rPr>
              <a:t>Primary sources checked October 3, 2026. No operating traction or commercial commitments have been supplied.</a:t>
            </a:r>
          </a:p>
        </p:txBody>
      </p:sp>
    </p:spTree>
    <p:extLst>
      <p:ext uri="{BB962C8B-B14F-4D97-AF65-F5344CB8AC3E}">
        <p14:creationId xmlns:p14="http://schemas.microsoft.com/office/powerpoint/2010/main" val="145665379"/>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2026-10-03T20:03:10.6940000Z</dcterms:created>
  <dcterms:modified xsi:type="dcterms:W3CDTF">2026-10-03T20:03:10.6950000Z</dcterms:modified>
</coreProperties>
</file>